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3" r:id="rId21"/>
    <p:sldId id="275" r:id="rId22"/>
    <p:sldId id="276" r:id="rId23"/>
    <p:sldId id="277" r:id="rId24"/>
    <p:sldId id="278" r:id="rId25"/>
    <p:sldId id="279" r:id="rId26"/>
    <p:sldId id="284" r:id="rId27"/>
    <p:sldId id="280" r:id="rId28"/>
    <p:sldId id="281" r:id="rId29"/>
    <p:sldId id="282" r:id="rId30"/>
    <p:sldId id="285" r:id="rId31"/>
    <p:sldId id="286" r:id="rId32"/>
    <p:sldId id="287" r:id="rId33"/>
    <p:sldId id="288" r:id="rId34"/>
    <p:sldId id="300" r:id="rId35"/>
    <p:sldId id="289" r:id="rId36"/>
    <p:sldId id="290" r:id="rId37"/>
    <p:sldId id="291" r:id="rId38"/>
    <p:sldId id="292" r:id="rId39"/>
    <p:sldId id="293" r:id="rId40"/>
    <p:sldId id="294" r:id="rId41"/>
    <p:sldId id="295" r:id="rId42"/>
    <p:sldId id="296" r:id="rId43"/>
    <p:sldId id="301" r:id="rId44"/>
    <p:sldId id="297" r:id="rId45"/>
    <p:sldId id="298" r:id="rId46"/>
    <p:sldId id="299" r:id="rId47"/>
    <p:sldId id="302" r:id="rId48"/>
    <p:sldId id="303" r:id="rId49"/>
    <p:sldId id="304" r:id="rId50"/>
    <p:sldId id="305" r:id="rId51"/>
    <p:sldId id="306" r:id="rId52"/>
    <p:sldId id="307" r:id="rId53"/>
    <p:sldId id="309" r:id="rId54"/>
    <p:sldId id="308" r:id="rId55"/>
    <p:sldId id="310" r:id="rId56"/>
    <p:sldId id="311" r:id="rId57"/>
    <p:sldId id="312" r:id="rId58"/>
    <p:sldId id="313" r:id="rId59"/>
    <p:sldId id="314" r:id="rId60"/>
    <p:sldId id="315" r:id="rId61"/>
    <p:sldId id="328" r:id="rId62"/>
    <p:sldId id="316" r:id="rId63"/>
    <p:sldId id="329" r:id="rId64"/>
    <p:sldId id="317" r:id="rId65"/>
    <p:sldId id="318" r:id="rId66"/>
    <p:sldId id="330" r:id="rId67"/>
    <p:sldId id="319" r:id="rId68"/>
    <p:sldId id="320" r:id="rId69"/>
    <p:sldId id="321" r:id="rId70"/>
    <p:sldId id="322" r:id="rId71"/>
    <p:sldId id="323" r:id="rId72"/>
    <p:sldId id="331" r:id="rId73"/>
    <p:sldId id="332" r:id="rId74"/>
    <p:sldId id="333" r:id="rId75"/>
    <p:sldId id="334" r:id="rId76"/>
    <p:sldId id="324" r:id="rId77"/>
    <p:sldId id="325" r:id="rId78"/>
    <p:sldId id="326" r:id="rId79"/>
    <p:sldId id="327" r:id="rId80"/>
    <p:sldId id="335" r:id="rId81"/>
    <p:sldId id="336" r:id="rId82"/>
    <p:sldId id="352" r:id="rId83"/>
    <p:sldId id="337" r:id="rId84"/>
    <p:sldId id="338" r:id="rId85"/>
    <p:sldId id="339" r:id="rId86"/>
    <p:sldId id="340" r:id="rId87"/>
    <p:sldId id="341" r:id="rId88"/>
    <p:sldId id="342" r:id="rId89"/>
    <p:sldId id="343" r:id="rId90"/>
    <p:sldId id="353" r:id="rId91"/>
    <p:sldId id="344" r:id="rId92"/>
    <p:sldId id="345" r:id="rId93"/>
    <p:sldId id="346" r:id="rId94"/>
    <p:sldId id="347" r:id="rId95"/>
    <p:sldId id="348" r:id="rId96"/>
    <p:sldId id="354" r:id="rId97"/>
    <p:sldId id="349" r:id="rId98"/>
    <p:sldId id="350" r:id="rId99"/>
    <p:sldId id="351" r:id="rId100"/>
    <p:sldId id="355" r:id="rId101"/>
    <p:sldId id="356" r:id="rId102"/>
    <p:sldId id="379" r:id="rId103"/>
    <p:sldId id="357" r:id="rId104"/>
    <p:sldId id="358" r:id="rId105"/>
    <p:sldId id="359" r:id="rId106"/>
    <p:sldId id="360" r:id="rId107"/>
    <p:sldId id="361" r:id="rId108"/>
    <p:sldId id="362" r:id="rId109"/>
    <p:sldId id="363" r:id="rId110"/>
    <p:sldId id="364" r:id="rId111"/>
    <p:sldId id="365"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4"/>
  </p:normalViewPr>
  <p:slideViewPr>
    <p:cSldViewPr snapToGrid="0" snapToObjects="1">
      <p:cViewPr>
        <p:scale>
          <a:sx n="81" d="100"/>
          <a:sy n="81" d="100"/>
        </p:scale>
        <p:origin x="12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9/5/16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9/5/16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9/5/16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9/5/16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9/5/16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zh.wikipedia.org/wiki/%E5%8F%AF%E7%A9%BF%E6%88%B4%E5%BC%8F%E9%9B%BB%E8%85%A6" TargetMode="External"/><Relationship Id="rId3" Type="http://schemas.openxmlformats.org/officeDocument/2006/relationships/hyperlink" Target="https://zh.wikipedia.org/wiki/%E9%9B%BB%E8%A6%96"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 TargetMode="Externa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5400" b="1" dirty="0"/>
              <a:t> </a:t>
            </a:r>
            <a:r>
              <a:rPr lang="en-US" altLang="zh-CN" sz="5400" b="1" dirty="0"/>
              <a:t>Android</a:t>
            </a:r>
            <a:r>
              <a:rPr lang="zh-CN" altLang="en-US" sz="5400" b="1" dirty="0"/>
              <a:t>应用程序开发教程</a:t>
            </a:r>
            <a:r>
              <a:rPr lang="en-US" altLang="zh-CN" sz="5400" b="1" dirty="0"/>
              <a:t>——Android Studio</a:t>
            </a:r>
            <a:r>
              <a:rPr lang="zh-CN" altLang="en-US" sz="5400" b="1" dirty="0"/>
              <a:t>版</a:t>
            </a:r>
            <a:endParaRPr kumimoji="1" lang="zh-CN" altLang="en-US" sz="5400" dirty="0"/>
          </a:p>
        </p:txBody>
      </p:sp>
      <p:sp>
        <p:nvSpPr>
          <p:cNvPr id="3" name="副标题 2"/>
          <p:cNvSpPr>
            <a:spLocks noGrp="1"/>
          </p:cNvSpPr>
          <p:nvPr>
            <p:ph type="subTitle" idx="1"/>
          </p:nvPr>
        </p:nvSpPr>
        <p:spPr/>
        <p:txBody>
          <a:bodyPr>
            <a:normAutofit/>
          </a:bodyPr>
          <a:lstStyle/>
          <a:p>
            <a:r>
              <a:rPr kumimoji="1" lang="zh-CN" altLang="en-US" sz="3600" dirty="0"/>
              <a:t>第</a:t>
            </a:r>
            <a:r>
              <a:rPr kumimoji="1" lang="en-US" altLang="zh-CN" sz="3600" dirty="0"/>
              <a:t>1</a:t>
            </a:r>
            <a:r>
              <a:rPr kumimoji="1" lang="zh-CN" altLang="en-US" sz="3600" dirty="0"/>
              <a:t>章 </a:t>
            </a:r>
            <a:r>
              <a:rPr kumimoji="1" lang="en-US" altLang="zh-CN" sz="3600" dirty="0"/>
              <a:t>Android</a:t>
            </a:r>
            <a:r>
              <a:rPr kumimoji="1" lang="zh-CN" altLang="en-US" sz="3600" dirty="0"/>
              <a:t>系统与开发环境</a:t>
            </a:r>
          </a:p>
        </p:txBody>
      </p:sp>
    </p:spTree>
    <p:extLst>
      <p:ext uri="{BB962C8B-B14F-4D97-AF65-F5344CB8AC3E}">
        <p14:creationId xmlns:p14="http://schemas.microsoft.com/office/powerpoint/2010/main" val="1050017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 1.1.2 Android</a:t>
            </a:r>
            <a:r>
              <a:rPr lang="zh-CN" altLang="zh-CN" b="1" dirty="0"/>
              <a:t>操作系统的功能</a:t>
            </a:r>
            <a:endParaRPr kumimoji="1" lang="zh-CN" altLang="en-US" dirty="0"/>
          </a:p>
        </p:txBody>
      </p:sp>
      <p:sp>
        <p:nvSpPr>
          <p:cNvPr id="3" name="内容占位符 2"/>
          <p:cNvSpPr>
            <a:spLocks noGrp="1"/>
          </p:cNvSpPr>
          <p:nvPr>
            <p:ph idx="1"/>
          </p:nvPr>
        </p:nvSpPr>
        <p:spPr/>
        <p:txBody>
          <a:bodyPr/>
          <a:lstStyle/>
          <a:p>
            <a:pPr lvl="0"/>
            <a:r>
              <a:rPr lang="zh-CN" altLang="zh-CN" dirty="0"/>
              <a:t>无线共享功能：</a:t>
            </a:r>
          </a:p>
          <a:p>
            <a:r>
              <a:rPr lang="en-US" altLang="zh-CN" dirty="0"/>
              <a:t>Android</a:t>
            </a:r>
            <a:r>
              <a:rPr lang="zh-CN" altLang="zh-CN" dirty="0"/>
              <a:t>操作系统支持用户使用本机充当“无线路由器”，并且将本机的网络共享给其他智能手机，其他机器只需要通过</a:t>
            </a:r>
            <a:r>
              <a:rPr lang="en-US" altLang="zh-CN" dirty="0" err="1"/>
              <a:t>WiFi</a:t>
            </a:r>
            <a:r>
              <a:rPr lang="zh-CN" altLang="zh-CN" dirty="0"/>
              <a:t>查找到共享的无线热点，就可以上网。而在</a:t>
            </a:r>
            <a:r>
              <a:rPr lang="en-US" altLang="zh-CN" dirty="0"/>
              <a:t>Android 2.2</a:t>
            </a:r>
            <a:r>
              <a:rPr lang="zh-CN" altLang="zh-CN" dirty="0"/>
              <a:t>之前的操作系统则需要通过第三方应用或者其他定制版系统来实现这个功能。</a:t>
            </a:r>
          </a:p>
          <a:p>
            <a:pPr lvl="0"/>
            <a:r>
              <a:rPr lang="zh-CN" altLang="zh-CN" dirty="0"/>
              <a:t>截图功能：</a:t>
            </a:r>
          </a:p>
          <a:p>
            <a:r>
              <a:rPr lang="zh-CN" altLang="zh-CN" dirty="0"/>
              <a:t>从</a:t>
            </a:r>
            <a:r>
              <a:rPr lang="en-US" altLang="zh-CN" dirty="0"/>
              <a:t>Android 4.0</a:t>
            </a:r>
            <a:r>
              <a:rPr lang="zh-CN" altLang="zh-CN" dirty="0"/>
              <a:t>开始，</a:t>
            </a:r>
            <a:r>
              <a:rPr lang="en-US" altLang="zh-CN" dirty="0"/>
              <a:t>Android</a:t>
            </a:r>
            <a:r>
              <a:rPr lang="zh-CN" altLang="zh-CN" dirty="0"/>
              <a:t>操作系统便支持截图功能，该功能允许用户直接抓取智能手机屏幕上的任何画面，用户还可以通过编辑功能对截图进行处理，还可以通过蓝牙、</a:t>
            </a:r>
            <a:r>
              <a:rPr lang="en-US" altLang="zh-CN" dirty="0"/>
              <a:t>E-mail</a:t>
            </a:r>
            <a:r>
              <a:rPr lang="zh-CN" altLang="zh-CN" dirty="0"/>
              <a:t>、微博、共享等方式发送给其他用户或者上传到网络上，也可以拷贝到电脑中。</a:t>
            </a:r>
            <a:endParaRPr kumimoji="1" lang="zh-CN" altLang="en-US" dirty="0"/>
          </a:p>
        </p:txBody>
      </p:sp>
    </p:spTree>
    <p:extLst>
      <p:ext uri="{BB962C8B-B14F-4D97-AF65-F5344CB8AC3E}">
        <p14:creationId xmlns:p14="http://schemas.microsoft.com/office/powerpoint/2010/main" val="20278185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1697" y="299545"/>
            <a:ext cx="10925503" cy="6369270"/>
          </a:xfrm>
        </p:spPr>
        <p:txBody>
          <a:bodyPr/>
          <a:lstStyle/>
          <a:p>
            <a:pPr marL="0" indent="0">
              <a:buNone/>
            </a:pPr>
            <a:r>
              <a:rPr lang="zh-CN" altLang="zh-CN" dirty="0"/>
              <a:t>（</a:t>
            </a:r>
            <a:r>
              <a:rPr lang="en-US" altLang="zh-CN" dirty="0"/>
              <a:t>6</a:t>
            </a:r>
            <a:r>
              <a:rPr lang="zh-CN" altLang="zh-CN" dirty="0"/>
              <a:t>）初次</a:t>
            </a:r>
            <a:r>
              <a:rPr lang="zh-CN" altLang="zh-CN" dirty="0" smtClean="0"/>
              <a:t>单击</a:t>
            </a:r>
            <a:r>
              <a:rPr lang="zh-CN" altLang="zh-CN" dirty="0"/>
              <a:t>图标还需要设置一下</a:t>
            </a:r>
            <a:r>
              <a:rPr lang="en-US" altLang="zh-CN" dirty="0" err="1"/>
              <a:t>Genymotion</a:t>
            </a:r>
            <a:r>
              <a:rPr lang="zh-CN" altLang="zh-CN" dirty="0"/>
              <a:t>的安装目录</a:t>
            </a:r>
            <a:r>
              <a:rPr lang="zh-CN" altLang="zh-CN" dirty="0"/>
              <a:t> </a:t>
            </a:r>
            <a:endParaRPr kumimoji="1" lang="zh-CN" altLang="en-US" dirty="0"/>
          </a:p>
        </p:txBody>
      </p:sp>
      <p:pic>
        <p:nvPicPr>
          <p:cNvPr id="19" name="图片 1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4633" y="888035"/>
            <a:ext cx="6382429" cy="5102861"/>
          </a:xfrm>
          <a:prstGeom prst="rect">
            <a:avLst/>
          </a:prstGeom>
          <a:noFill/>
          <a:ln>
            <a:noFill/>
          </a:ln>
        </p:spPr>
      </p:pic>
    </p:spTree>
    <p:extLst>
      <p:ext uri="{BB962C8B-B14F-4D97-AF65-F5344CB8AC3E}">
        <p14:creationId xmlns:p14="http://schemas.microsoft.com/office/powerpoint/2010/main" val="1613605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5573" y="126124"/>
            <a:ext cx="11051628" cy="6542690"/>
          </a:xfrm>
        </p:spPr>
        <p:txBody>
          <a:bodyPr/>
          <a:lstStyle/>
          <a:p>
            <a:pPr marL="0" indent="0">
              <a:buNone/>
            </a:pPr>
            <a:r>
              <a:rPr lang="zh-CN" altLang="zh-CN" dirty="0"/>
              <a:t>（</a:t>
            </a:r>
            <a:r>
              <a:rPr lang="en-US" altLang="zh-CN" dirty="0"/>
              <a:t>7</a:t>
            </a:r>
            <a:r>
              <a:rPr lang="zh-CN" altLang="zh-CN" dirty="0"/>
              <a:t>）设置好安装目录，再次单击工具栏上</a:t>
            </a:r>
            <a:r>
              <a:rPr lang="zh-CN" altLang="zh-CN" dirty="0" smtClean="0"/>
              <a:t>的</a:t>
            </a:r>
            <a:r>
              <a:rPr lang="zh-CN" altLang="zh-CN" dirty="0"/>
              <a:t>图标就进行模拟器的设置和启动，选中下载的模拟器然后单击</a:t>
            </a:r>
            <a:r>
              <a:rPr lang="en-US" altLang="zh-CN" dirty="0"/>
              <a:t>Start…</a:t>
            </a:r>
            <a:r>
              <a:rPr lang="zh-CN" altLang="zh-CN" dirty="0"/>
              <a:t>以启动模拟器</a:t>
            </a:r>
            <a:r>
              <a:rPr lang="zh-CN" altLang="zh-CN" dirty="0"/>
              <a:t> </a:t>
            </a: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zh-CN" altLang="en-US" dirty="0"/>
          </a:p>
        </p:txBody>
      </p:sp>
      <p:pic>
        <p:nvPicPr>
          <p:cNvPr id="4" name="图片 3" descr="../屏幕快照%202016-03-11%20下午3.29.32.png"/>
          <p:cNvPicPr/>
          <p:nvPr/>
        </p:nvPicPr>
        <p:blipFill>
          <a:blip r:embed="rId2">
            <a:extLst>
              <a:ext uri="{28A0092B-C50C-407E-A947-70E740481C1C}">
                <a14:useLocalDpi xmlns:a14="http://schemas.microsoft.com/office/drawing/2010/main" val="0"/>
              </a:ext>
            </a:extLst>
          </a:blip>
          <a:srcRect/>
          <a:stretch>
            <a:fillRect/>
          </a:stretch>
        </p:blipFill>
        <p:spPr bwMode="auto">
          <a:xfrm>
            <a:off x="2922237" y="978698"/>
            <a:ext cx="7356880" cy="5532461"/>
          </a:xfrm>
          <a:prstGeom prst="rect">
            <a:avLst/>
          </a:prstGeom>
          <a:noFill/>
          <a:ln>
            <a:noFill/>
          </a:ln>
        </p:spPr>
      </p:pic>
    </p:spTree>
    <p:extLst>
      <p:ext uri="{BB962C8B-B14F-4D97-AF65-F5344CB8AC3E}">
        <p14:creationId xmlns:p14="http://schemas.microsoft.com/office/powerpoint/2010/main" val="25573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a:t>
            </a:r>
            <a:r>
              <a:rPr lang="zh-CN" altLang="zh-CN" dirty="0"/>
              <a:t>新建一个</a:t>
            </a:r>
            <a:r>
              <a:rPr lang="en-US" altLang="zh-CN" dirty="0"/>
              <a:t>Hello World</a:t>
            </a:r>
            <a:r>
              <a:rPr lang="zh-CN" altLang="zh-CN" dirty="0"/>
              <a:t>项目。</a:t>
            </a:r>
            <a:endParaRPr kumimoji="1" lang="zh-CN" altLang="en-US" dirty="0"/>
          </a:p>
        </p:txBody>
      </p:sp>
      <p:sp>
        <p:nvSpPr>
          <p:cNvPr id="3" name="内容占位符 2"/>
          <p:cNvSpPr>
            <a:spLocks noGrp="1"/>
          </p:cNvSpPr>
          <p:nvPr>
            <p:ph idx="1"/>
          </p:nvPr>
        </p:nvSpPr>
        <p:spPr/>
        <p:txBody>
          <a:bodyPr/>
          <a:lstStyle/>
          <a:p>
            <a:pPr marL="0" indent="0">
              <a:buNone/>
            </a:pPr>
            <a:r>
              <a:rPr lang="zh-CN" altLang="zh-CN" dirty="0"/>
              <a:t>配置好</a:t>
            </a:r>
            <a:r>
              <a:rPr lang="en-US" altLang="zh-CN" dirty="0"/>
              <a:t>JDK</a:t>
            </a:r>
            <a:r>
              <a:rPr lang="zh-CN" altLang="zh-CN" dirty="0"/>
              <a:t>和</a:t>
            </a:r>
            <a:r>
              <a:rPr lang="en-US" altLang="zh-CN" dirty="0"/>
              <a:t>Android SDK</a:t>
            </a:r>
            <a:r>
              <a:rPr lang="zh-CN" altLang="zh-CN" dirty="0"/>
              <a:t>后，就可以开始新建</a:t>
            </a:r>
            <a:r>
              <a:rPr lang="en-US" altLang="zh-CN" dirty="0"/>
              <a:t>Android</a:t>
            </a:r>
            <a:r>
              <a:rPr lang="zh-CN" altLang="zh-CN" dirty="0"/>
              <a:t>项目了，具体步骤如下。</a:t>
            </a:r>
          </a:p>
          <a:p>
            <a:r>
              <a:rPr lang="zh-CN" altLang="zh-CN" dirty="0"/>
              <a:t>启动</a:t>
            </a:r>
            <a:r>
              <a:rPr lang="en-US" altLang="zh-CN" dirty="0"/>
              <a:t>Android Studio</a:t>
            </a:r>
            <a:r>
              <a:rPr lang="zh-CN" altLang="zh-CN" dirty="0"/>
              <a:t>，打开欢迎对话框，单击</a:t>
            </a:r>
            <a:r>
              <a:rPr lang="en-US" altLang="zh-CN" dirty="0"/>
              <a:t>Start a new Android Studio project</a:t>
            </a:r>
            <a:r>
              <a:rPr lang="zh-CN" altLang="zh-CN" dirty="0"/>
              <a:t>选项</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4128573" y="3164949"/>
            <a:ext cx="3808730" cy="3239770"/>
          </a:xfrm>
          <a:prstGeom prst="rect">
            <a:avLst/>
          </a:prstGeom>
          <a:noFill/>
          <a:ln>
            <a:noFill/>
          </a:ln>
        </p:spPr>
      </p:pic>
    </p:spTree>
    <p:extLst>
      <p:ext uri="{BB962C8B-B14F-4D97-AF65-F5344CB8AC3E}">
        <p14:creationId xmlns:p14="http://schemas.microsoft.com/office/powerpoint/2010/main" val="4431999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2</a:t>
            </a:r>
            <a:r>
              <a:rPr lang="zh-CN" altLang="zh-CN" dirty="0"/>
              <a:t>）在</a:t>
            </a:r>
            <a:r>
              <a:rPr lang="en-US" altLang="zh-CN" dirty="0" err="1"/>
              <a:t>Appication</a:t>
            </a:r>
            <a:r>
              <a:rPr lang="en-US" altLang="zh-CN" dirty="0"/>
              <a:t> name</a:t>
            </a:r>
            <a:r>
              <a:rPr lang="zh-CN" altLang="zh-CN" dirty="0"/>
              <a:t>文本框中输入</a:t>
            </a:r>
            <a:r>
              <a:rPr lang="en-US" altLang="zh-CN" dirty="0"/>
              <a:t>HelloWorld</a:t>
            </a:r>
            <a:r>
              <a:rPr lang="zh-CN" altLang="zh-CN" dirty="0"/>
              <a:t>，在</a:t>
            </a:r>
            <a:r>
              <a:rPr lang="en-US" altLang="zh-CN" dirty="0"/>
              <a:t>Company Domains</a:t>
            </a:r>
            <a:r>
              <a:rPr lang="zh-CN" altLang="zh-CN" dirty="0"/>
              <a:t>文本框中输入</a:t>
            </a:r>
            <a:r>
              <a:rPr lang="en-US" altLang="zh-CN" dirty="0" err="1"/>
              <a:t>example.com</a:t>
            </a:r>
            <a:r>
              <a:rPr lang="zh-CN" altLang="zh-CN" dirty="0"/>
              <a:t>（根据自己需要改为姓名拼音</a:t>
            </a:r>
            <a:r>
              <a:rPr lang="en-US" altLang="zh-CN" dirty="0"/>
              <a:t>.com</a:t>
            </a:r>
            <a:r>
              <a:rPr lang="zh-CN" altLang="zh-CN" dirty="0"/>
              <a:t>或公司英文名称</a:t>
            </a:r>
            <a:r>
              <a:rPr lang="en-US" altLang="zh-CN" dirty="0"/>
              <a:t>.com</a:t>
            </a:r>
            <a:r>
              <a:rPr lang="zh-CN" altLang="zh-CN" dirty="0"/>
              <a:t>）</a:t>
            </a:r>
            <a:r>
              <a:rPr lang="en-US" altLang="zh-CN" dirty="0"/>
              <a:t>,</a:t>
            </a:r>
            <a:r>
              <a:rPr lang="zh-CN" altLang="zh-CN" dirty="0"/>
              <a:t>在</a:t>
            </a:r>
            <a:r>
              <a:rPr lang="en-US" altLang="zh-CN" dirty="0"/>
              <a:t>Project location</a:t>
            </a:r>
            <a:r>
              <a:rPr lang="zh-CN" altLang="zh-CN" dirty="0"/>
              <a:t>文本框中选择项目保存路径，然后点击</a:t>
            </a:r>
            <a:r>
              <a:rPr lang="en-US" altLang="zh-CN" dirty="0"/>
              <a:t>Next</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870390" y="1225790"/>
            <a:ext cx="6329899" cy="5159243"/>
          </a:xfrm>
          <a:prstGeom prst="rect">
            <a:avLst/>
          </a:prstGeom>
          <a:noFill/>
          <a:ln>
            <a:noFill/>
          </a:ln>
        </p:spPr>
      </p:pic>
    </p:spTree>
    <p:extLst>
      <p:ext uri="{BB962C8B-B14F-4D97-AF65-F5344CB8AC3E}">
        <p14:creationId xmlns:p14="http://schemas.microsoft.com/office/powerpoint/2010/main" val="16960963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en-US" altLang="zh-CN" dirty="0" smtClean="0"/>
              <a:t>3</a:t>
            </a:r>
            <a:r>
              <a:rPr lang="zh-CN" altLang="zh-CN" dirty="0"/>
              <a:t>）在弹出的对话框中选择</a:t>
            </a:r>
            <a:r>
              <a:rPr lang="en-US" altLang="zh-CN" dirty="0"/>
              <a:t>Phone and Tablet</a:t>
            </a:r>
            <a:r>
              <a:rPr lang="zh-CN" altLang="zh-CN" dirty="0"/>
              <a:t>选项，</a:t>
            </a:r>
            <a:r>
              <a:rPr lang="en-US" altLang="zh-CN" dirty="0"/>
              <a:t>Minimum SDK</a:t>
            </a:r>
            <a:r>
              <a:rPr lang="zh-CN" altLang="zh-CN" dirty="0"/>
              <a:t>选项中选择运行</a:t>
            </a:r>
            <a:r>
              <a:rPr lang="en-US" altLang="zh-CN" dirty="0"/>
              <a:t>Android</a:t>
            </a:r>
            <a:r>
              <a:rPr lang="zh-CN" altLang="zh-CN" dirty="0"/>
              <a:t>最低</a:t>
            </a:r>
            <a:r>
              <a:rPr lang="en-US" altLang="zh-CN" dirty="0"/>
              <a:t>SDK</a:t>
            </a:r>
            <a:r>
              <a:rPr lang="zh-CN" altLang="zh-CN" dirty="0"/>
              <a:t>版本要求（此处以</a:t>
            </a:r>
            <a:r>
              <a:rPr lang="en-US" altLang="zh-CN" dirty="0"/>
              <a:t>API</a:t>
            </a:r>
            <a:r>
              <a:rPr lang="zh-CN" altLang="zh-CN" dirty="0"/>
              <a:t>：</a:t>
            </a:r>
            <a:r>
              <a:rPr lang="en-US" altLang="zh-CN" dirty="0"/>
              <a:t>18 Android 4.3(Jelly Bean)</a:t>
            </a:r>
            <a:r>
              <a:rPr lang="zh-CN" altLang="zh-CN" dirty="0"/>
              <a:t>为例），然后单击</a:t>
            </a:r>
            <a:r>
              <a:rPr lang="en-US" altLang="zh-CN" dirty="0"/>
              <a:t>Next</a:t>
            </a:r>
            <a:r>
              <a:rPr lang="zh-CN" altLang="zh-CN" dirty="0"/>
              <a:t>按钮</a:t>
            </a: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273206" y="800122"/>
            <a:ext cx="7242394" cy="5868692"/>
          </a:xfrm>
          <a:prstGeom prst="rect">
            <a:avLst/>
          </a:prstGeom>
          <a:noFill/>
          <a:ln>
            <a:noFill/>
          </a:ln>
        </p:spPr>
      </p:pic>
    </p:spTree>
    <p:extLst>
      <p:ext uri="{BB962C8B-B14F-4D97-AF65-F5344CB8AC3E}">
        <p14:creationId xmlns:p14="http://schemas.microsoft.com/office/powerpoint/2010/main" val="594146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4</a:t>
            </a:r>
            <a:r>
              <a:rPr lang="zh-CN" altLang="zh-CN" dirty="0"/>
              <a:t>）在弹出的对话框中选择</a:t>
            </a:r>
            <a:r>
              <a:rPr lang="en-US" altLang="zh-CN" dirty="0"/>
              <a:t>Empty Activity</a:t>
            </a:r>
            <a:r>
              <a:rPr lang="zh-CN" altLang="zh-CN" dirty="0"/>
              <a:t>选项，然后单击</a:t>
            </a:r>
            <a:r>
              <a:rPr lang="en-US" altLang="zh-CN" dirty="0"/>
              <a:t>Next</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033752" y="614854"/>
            <a:ext cx="8607972" cy="6053959"/>
          </a:xfrm>
          <a:prstGeom prst="rect">
            <a:avLst/>
          </a:prstGeom>
          <a:noFill/>
          <a:ln>
            <a:noFill/>
          </a:ln>
        </p:spPr>
      </p:pic>
    </p:spTree>
    <p:extLst>
      <p:ext uri="{BB962C8B-B14F-4D97-AF65-F5344CB8AC3E}">
        <p14:creationId xmlns:p14="http://schemas.microsoft.com/office/powerpoint/2010/main" val="275359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5</a:t>
            </a:r>
            <a:r>
              <a:rPr lang="zh-CN" altLang="zh-CN" dirty="0"/>
              <a:t>）在弹出的对话框中单击</a:t>
            </a:r>
            <a:r>
              <a:rPr lang="en-US" altLang="zh-CN" dirty="0"/>
              <a:t>Finish</a:t>
            </a:r>
            <a:r>
              <a:rPr lang="zh-CN" altLang="zh-CN" dirty="0"/>
              <a:t>按钮（此对话框将设置</a:t>
            </a:r>
            <a:r>
              <a:rPr lang="en-US" altLang="zh-CN" dirty="0"/>
              <a:t>Activity</a:t>
            </a:r>
            <a:r>
              <a:rPr lang="zh-CN" altLang="zh-CN" dirty="0"/>
              <a:t>、</a:t>
            </a:r>
            <a:r>
              <a:rPr lang="en-US" altLang="zh-CN" dirty="0"/>
              <a:t>Layout</a:t>
            </a:r>
            <a:r>
              <a:rPr lang="zh-CN" altLang="zh-CN" dirty="0"/>
              <a:t>的名称，建议初学者不要修改此对话框的默认设置）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075026" y="926246"/>
            <a:ext cx="8046435" cy="5348430"/>
          </a:xfrm>
          <a:prstGeom prst="rect">
            <a:avLst/>
          </a:prstGeom>
          <a:noFill/>
          <a:ln>
            <a:noFill/>
          </a:ln>
        </p:spPr>
      </p:pic>
    </p:spTree>
    <p:extLst>
      <p:ext uri="{BB962C8B-B14F-4D97-AF65-F5344CB8AC3E}">
        <p14:creationId xmlns:p14="http://schemas.microsoft.com/office/powerpoint/2010/main" val="10879124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6</a:t>
            </a:r>
            <a:r>
              <a:rPr lang="zh-CN" altLang="zh-CN" dirty="0"/>
              <a:t>）加载新创建的</a:t>
            </a:r>
            <a:r>
              <a:rPr lang="en-US" altLang="zh-CN" dirty="0"/>
              <a:t>Android Studio</a:t>
            </a:r>
            <a:r>
              <a:rPr lang="zh-CN" altLang="zh-CN" dirty="0" smtClean="0"/>
              <a:t>项目</a:t>
            </a:r>
            <a:endParaRPr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r>
              <a:rPr lang="zh-CN" altLang="zh-CN" dirty="0"/>
              <a:t>（</a:t>
            </a:r>
            <a:r>
              <a:rPr lang="en-US" altLang="zh-CN" dirty="0"/>
              <a:t>7</a:t>
            </a:r>
            <a:r>
              <a:rPr lang="zh-CN" altLang="zh-CN" dirty="0"/>
              <a:t>）创建好项目后会出现如图</a:t>
            </a:r>
            <a:r>
              <a:rPr lang="en-US" altLang="zh-CN" dirty="0"/>
              <a:t>1.86</a:t>
            </a:r>
            <a:r>
              <a:rPr lang="zh-CN" altLang="zh-CN" dirty="0"/>
              <a:t>的编辑界面。</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602102" y="925479"/>
            <a:ext cx="6219815" cy="1660066"/>
          </a:xfrm>
          <a:prstGeom prst="rect">
            <a:avLst/>
          </a:prstGeom>
          <a:noFill/>
          <a:ln>
            <a:noFill/>
          </a:ln>
        </p:spPr>
      </p:pic>
      <p:pic>
        <p:nvPicPr>
          <p:cNvPr id="5" name="图片 4" descr="../屏幕快照%202016-03-06%20下午10.39.2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2397" y="3348288"/>
            <a:ext cx="7409520" cy="3509711"/>
          </a:xfrm>
          <a:prstGeom prst="rect">
            <a:avLst/>
          </a:prstGeom>
          <a:noFill/>
          <a:ln>
            <a:noFill/>
          </a:ln>
        </p:spPr>
      </p:pic>
    </p:spTree>
    <p:extLst>
      <p:ext uri="{BB962C8B-B14F-4D97-AF65-F5344CB8AC3E}">
        <p14:creationId xmlns:p14="http://schemas.microsoft.com/office/powerpoint/2010/main" val="8683059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8</a:t>
            </a:r>
            <a:r>
              <a:rPr lang="zh-CN" altLang="zh-CN" dirty="0"/>
              <a:t>）启动</a:t>
            </a:r>
            <a:r>
              <a:rPr lang="en-US" altLang="zh-CN" dirty="0" err="1"/>
              <a:t>Genymotion</a:t>
            </a:r>
            <a:r>
              <a:rPr lang="zh-CN" altLang="zh-CN" dirty="0"/>
              <a:t>模拟器：单击</a:t>
            </a:r>
            <a:r>
              <a:rPr lang="en-US" altLang="zh-CN" dirty="0"/>
              <a:t>Android Studio</a:t>
            </a:r>
            <a:r>
              <a:rPr lang="zh-CN" altLang="zh-CN" dirty="0"/>
              <a:t>工具条中</a:t>
            </a:r>
            <a:r>
              <a:rPr lang="zh-CN" altLang="zh-CN" dirty="0" smtClean="0"/>
              <a:t>的</a:t>
            </a:r>
            <a:r>
              <a:rPr lang="zh-CN" altLang="zh-CN" dirty="0"/>
              <a:t>按钮，弹出如图</a:t>
            </a:r>
            <a:r>
              <a:rPr lang="en-US" altLang="zh-CN" dirty="0"/>
              <a:t>1.87</a:t>
            </a:r>
            <a:r>
              <a:rPr lang="zh-CN" altLang="zh-CN" dirty="0"/>
              <a:t>对话框，选择一个已经下载的模拟器平台，然后单击</a:t>
            </a:r>
            <a:r>
              <a:rPr lang="en-US" altLang="zh-CN" dirty="0"/>
              <a:t>Start...</a:t>
            </a:r>
            <a:r>
              <a:rPr lang="zh-CN" altLang="zh-CN" dirty="0"/>
              <a:t>按钮。</a:t>
            </a:r>
            <a:r>
              <a:rPr lang="zh-CN" altLang="zh-CN" dirty="0"/>
              <a:t> </a:t>
            </a:r>
            <a:endParaRPr kumimoji="1" lang="zh-CN" altLang="en-US" dirty="0"/>
          </a:p>
        </p:txBody>
      </p:sp>
      <p:pic>
        <p:nvPicPr>
          <p:cNvPr id="4" name="图片 3" descr="../屏幕快照%202016-03-06%20下午10.45.47.png"/>
          <p:cNvPicPr/>
          <p:nvPr/>
        </p:nvPicPr>
        <p:blipFill>
          <a:blip r:embed="rId2">
            <a:extLst>
              <a:ext uri="{28A0092B-C50C-407E-A947-70E740481C1C}">
                <a14:useLocalDpi xmlns:a14="http://schemas.microsoft.com/office/drawing/2010/main" val="0"/>
              </a:ext>
            </a:extLst>
          </a:blip>
          <a:srcRect/>
          <a:stretch>
            <a:fillRect/>
          </a:stretch>
        </p:blipFill>
        <p:spPr bwMode="auto">
          <a:xfrm>
            <a:off x="2790497" y="993228"/>
            <a:ext cx="7504386" cy="5675586"/>
          </a:xfrm>
          <a:prstGeom prst="rect">
            <a:avLst/>
          </a:prstGeom>
          <a:noFill/>
          <a:ln>
            <a:noFill/>
          </a:ln>
        </p:spPr>
      </p:pic>
    </p:spTree>
    <p:extLst>
      <p:ext uri="{BB962C8B-B14F-4D97-AF65-F5344CB8AC3E}">
        <p14:creationId xmlns:p14="http://schemas.microsoft.com/office/powerpoint/2010/main" val="1467493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9</a:t>
            </a:r>
            <a:r>
              <a:rPr lang="zh-CN" altLang="zh-CN" dirty="0"/>
              <a:t>）模拟器平台启动成功后弹出如图</a:t>
            </a:r>
            <a:r>
              <a:rPr lang="en-US" altLang="zh-CN" dirty="0"/>
              <a:t>1.88</a:t>
            </a:r>
            <a:r>
              <a:rPr lang="zh-CN" altLang="zh-CN" dirty="0"/>
              <a:t>的手机模拟界面，滑动屏幕锁以解锁屏幕</a:t>
            </a: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zh-CN" altLang="en-US" dirty="0"/>
          </a:p>
        </p:txBody>
      </p:sp>
      <p:pic>
        <p:nvPicPr>
          <p:cNvPr id="4" name="图片 3" descr="../屏幕快照%202016-03-06%20下午10.48.29.png"/>
          <p:cNvPicPr/>
          <p:nvPr/>
        </p:nvPicPr>
        <p:blipFill>
          <a:blip r:embed="rId2">
            <a:extLst>
              <a:ext uri="{28A0092B-C50C-407E-A947-70E740481C1C}">
                <a14:useLocalDpi xmlns:a14="http://schemas.microsoft.com/office/drawing/2010/main" val="0"/>
              </a:ext>
            </a:extLst>
          </a:blip>
          <a:srcRect/>
          <a:stretch>
            <a:fillRect/>
          </a:stretch>
        </p:blipFill>
        <p:spPr bwMode="auto">
          <a:xfrm>
            <a:off x="1844567" y="817134"/>
            <a:ext cx="3247696" cy="5244677"/>
          </a:xfrm>
          <a:prstGeom prst="rect">
            <a:avLst/>
          </a:prstGeom>
          <a:noFill/>
          <a:ln>
            <a:noFill/>
          </a:ln>
        </p:spPr>
      </p:pic>
      <p:pic>
        <p:nvPicPr>
          <p:cNvPr id="5" name="图片 4" descr="../屏幕快照%202016-03-06%20下午10.50.45.png"/>
          <p:cNvPicPr/>
          <p:nvPr/>
        </p:nvPicPr>
        <p:blipFill>
          <a:blip r:embed="rId3">
            <a:extLst>
              <a:ext uri="{28A0092B-C50C-407E-A947-70E740481C1C}">
                <a14:useLocalDpi xmlns:a14="http://schemas.microsoft.com/office/drawing/2010/main" val="0"/>
              </a:ext>
            </a:extLst>
          </a:blip>
          <a:srcRect/>
          <a:stretch>
            <a:fillRect/>
          </a:stretch>
        </p:blipFill>
        <p:spPr bwMode="auto">
          <a:xfrm>
            <a:off x="6313728" y="928983"/>
            <a:ext cx="3145582" cy="5132828"/>
          </a:xfrm>
          <a:prstGeom prst="rect">
            <a:avLst/>
          </a:prstGeom>
          <a:noFill/>
          <a:ln>
            <a:noFill/>
          </a:ln>
        </p:spPr>
      </p:pic>
    </p:spTree>
    <p:extLst>
      <p:ext uri="{BB962C8B-B14F-4D97-AF65-F5344CB8AC3E}">
        <p14:creationId xmlns:p14="http://schemas.microsoft.com/office/powerpoint/2010/main" val="31200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 Android</a:t>
            </a:r>
            <a:r>
              <a:rPr lang="zh-CN" altLang="zh-CN" dirty="0"/>
              <a:t>的分支平台</a:t>
            </a:r>
            <a:r>
              <a:rPr lang="zh-CN" altLang="zh-CN" dirty="0"/>
              <a:t> </a:t>
            </a:r>
            <a:endParaRPr kumimoji="1" lang="zh-CN" altLang="en-US" dirty="0"/>
          </a:p>
        </p:txBody>
      </p:sp>
      <p:sp>
        <p:nvSpPr>
          <p:cNvPr id="3" name="内容占位符 2"/>
          <p:cNvSpPr>
            <a:spLocks noGrp="1"/>
          </p:cNvSpPr>
          <p:nvPr>
            <p:ph idx="1"/>
          </p:nvPr>
        </p:nvSpPr>
        <p:spPr>
          <a:xfrm>
            <a:off x="1371599" y="2286000"/>
            <a:ext cx="9900745" cy="3862552"/>
          </a:xfrm>
        </p:spPr>
        <p:txBody>
          <a:bodyPr/>
          <a:lstStyle/>
          <a:p>
            <a:pPr lvl="0"/>
            <a:r>
              <a:rPr lang="en-US" altLang="zh-CN" dirty="0"/>
              <a:t>Android Wear:  Android Wear</a:t>
            </a:r>
            <a:r>
              <a:rPr lang="zh-CN" altLang="zh-CN" dirty="0"/>
              <a:t>是专为智能手表等</a:t>
            </a:r>
            <a:r>
              <a:rPr lang="zh-CN" altLang="zh-CN" dirty="0">
                <a:hlinkClick r:id="rId2"/>
              </a:rPr>
              <a:t>可穿戴式设备</a:t>
            </a:r>
            <a:r>
              <a:rPr lang="zh-CN" altLang="zh-CN" dirty="0"/>
              <a:t>所设计的一个</a:t>
            </a:r>
            <a:r>
              <a:rPr lang="en-US" altLang="zh-CN" dirty="0"/>
              <a:t>Android</a:t>
            </a:r>
            <a:r>
              <a:rPr lang="zh-CN" altLang="zh-CN" dirty="0"/>
              <a:t>系统分支。</a:t>
            </a:r>
          </a:p>
          <a:p>
            <a:pPr lvl="0"/>
            <a:r>
              <a:rPr lang="en-US" altLang="zh-CN" dirty="0"/>
              <a:t>Android TV: Android TV</a:t>
            </a:r>
            <a:r>
              <a:rPr lang="zh-CN" altLang="zh-CN" dirty="0"/>
              <a:t>是专为家用</a:t>
            </a:r>
            <a:r>
              <a:rPr lang="zh-CN" altLang="zh-CN" dirty="0">
                <a:hlinkClick r:id="rId3"/>
              </a:rPr>
              <a:t>电视</a:t>
            </a:r>
            <a:r>
              <a:rPr lang="zh-CN" altLang="zh-CN" dirty="0"/>
              <a:t>所设计的一个</a:t>
            </a:r>
            <a:r>
              <a:rPr lang="en-US" altLang="zh-CN" dirty="0"/>
              <a:t>Android</a:t>
            </a:r>
            <a:r>
              <a:rPr lang="zh-CN" altLang="zh-CN" dirty="0"/>
              <a:t>系统分支。</a:t>
            </a:r>
          </a:p>
          <a:p>
            <a:pPr lvl="0"/>
            <a:r>
              <a:rPr lang="en-US" altLang="zh-CN" dirty="0"/>
              <a:t>Android Auto: Android Auto</a:t>
            </a:r>
            <a:r>
              <a:rPr lang="zh-CN" altLang="zh-CN" dirty="0"/>
              <a:t>是专为汽车所设计的一个</a:t>
            </a:r>
            <a:r>
              <a:rPr lang="en-US" altLang="zh-CN" dirty="0"/>
              <a:t>Android</a:t>
            </a:r>
            <a:r>
              <a:rPr lang="zh-CN" altLang="zh-CN" dirty="0"/>
              <a:t>系统功能。</a:t>
            </a:r>
          </a:p>
          <a:p>
            <a:r>
              <a:rPr lang="en-US" altLang="zh-CN" dirty="0"/>
              <a:t>Android Glass: Android Glass</a:t>
            </a:r>
            <a:r>
              <a:rPr lang="zh-CN" altLang="zh-CN" dirty="0"/>
              <a:t>是专为</a:t>
            </a:r>
            <a:r>
              <a:rPr lang="en-US" altLang="zh-CN" dirty="0"/>
              <a:t>Google</a:t>
            </a:r>
            <a:r>
              <a:rPr lang="zh-CN" altLang="zh-CN" dirty="0"/>
              <a:t>眼镜所设计的一个</a:t>
            </a:r>
            <a:r>
              <a:rPr lang="en-US" altLang="zh-CN" dirty="0"/>
              <a:t>Android</a:t>
            </a:r>
            <a:r>
              <a:rPr lang="zh-CN" altLang="zh-CN" dirty="0"/>
              <a:t>系统分支。</a:t>
            </a:r>
            <a:r>
              <a:rPr lang="zh-CN" altLang="zh-CN" dirty="0"/>
              <a:t> </a:t>
            </a:r>
            <a:endParaRPr kumimoji="1" lang="zh-CN" altLang="en-US" dirty="0"/>
          </a:p>
        </p:txBody>
      </p:sp>
    </p:spTree>
    <p:extLst>
      <p:ext uri="{BB962C8B-B14F-4D97-AF65-F5344CB8AC3E}">
        <p14:creationId xmlns:p14="http://schemas.microsoft.com/office/powerpoint/2010/main" val="1306077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10</a:t>
            </a:r>
            <a:r>
              <a:rPr lang="zh-CN" altLang="zh-CN" dirty="0"/>
              <a:t>）单击</a:t>
            </a:r>
            <a:r>
              <a:rPr lang="en-US" altLang="zh-CN" dirty="0"/>
              <a:t>Android Studio</a:t>
            </a:r>
            <a:r>
              <a:rPr lang="zh-CN" altLang="zh-CN" dirty="0"/>
              <a:t>工具条中</a:t>
            </a:r>
            <a:r>
              <a:rPr lang="zh-CN" altLang="zh-CN" dirty="0" smtClean="0"/>
              <a:t>的</a:t>
            </a:r>
            <a:r>
              <a:rPr lang="zh-CN" altLang="zh-CN" dirty="0"/>
              <a:t>按钮，弹出如图</a:t>
            </a:r>
            <a:r>
              <a:rPr lang="en-US" altLang="zh-CN" dirty="0"/>
              <a:t>1.90</a:t>
            </a:r>
            <a:r>
              <a:rPr lang="zh-CN" altLang="zh-CN" dirty="0"/>
              <a:t>所示的项目运行方式选择对话框。确认有刚才运行的</a:t>
            </a:r>
            <a:r>
              <a:rPr lang="en-US" altLang="zh-CN" dirty="0" err="1"/>
              <a:t>Genymotion</a:t>
            </a:r>
            <a:r>
              <a:rPr lang="zh-CN" altLang="zh-CN" dirty="0"/>
              <a:t>模拟器，然后单击</a:t>
            </a:r>
            <a:r>
              <a:rPr lang="en-US" altLang="zh-CN" dirty="0"/>
              <a:t>OK</a:t>
            </a:r>
            <a:r>
              <a:rPr lang="zh-CN" altLang="zh-CN" dirty="0"/>
              <a:t>按钮</a:t>
            </a:r>
            <a:r>
              <a:rPr lang="zh-CN" altLang="zh-CN" dirty="0"/>
              <a:t> </a:t>
            </a: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zh-CN" altLang="en-US" dirty="0"/>
          </a:p>
        </p:txBody>
      </p:sp>
      <p:pic>
        <p:nvPicPr>
          <p:cNvPr id="6" name="图片 5" descr="../屏幕快照%202016-03-06%20下午10.53.55.png"/>
          <p:cNvPicPr/>
          <p:nvPr/>
        </p:nvPicPr>
        <p:blipFill>
          <a:blip r:embed="rId2">
            <a:extLst>
              <a:ext uri="{28A0092B-C50C-407E-A947-70E740481C1C}">
                <a14:useLocalDpi xmlns:a14="http://schemas.microsoft.com/office/drawing/2010/main" val="0"/>
              </a:ext>
            </a:extLst>
          </a:blip>
          <a:srcRect/>
          <a:stretch>
            <a:fillRect/>
          </a:stretch>
        </p:blipFill>
        <p:spPr bwMode="auto">
          <a:xfrm>
            <a:off x="2081047" y="1024759"/>
            <a:ext cx="7963501" cy="5265681"/>
          </a:xfrm>
          <a:prstGeom prst="rect">
            <a:avLst/>
          </a:prstGeom>
          <a:noFill/>
          <a:ln>
            <a:noFill/>
          </a:ln>
        </p:spPr>
      </p:pic>
    </p:spTree>
    <p:extLst>
      <p:ext uri="{BB962C8B-B14F-4D97-AF65-F5344CB8AC3E}">
        <p14:creationId xmlns:p14="http://schemas.microsoft.com/office/powerpoint/2010/main" val="1871444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en-US" altLang="zh-CN" dirty="0"/>
              <a:t>11</a:t>
            </a:r>
            <a:r>
              <a:rPr lang="zh-CN" altLang="zh-CN" dirty="0"/>
              <a:t>）在模拟器中查看</a:t>
            </a:r>
            <a:r>
              <a:rPr lang="en-US" altLang="zh-CN" dirty="0"/>
              <a:t>HelloWorld</a:t>
            </a:r>
            <a:r>
              <a:rPr lang="zh-CN" altLang="zh-CN" dirty="0"/>
              <a:t>项目的运行效果</a:t>
            </a:r>
            <a:endParaRPr kumimoji="1" lang="zh-CN" altLang="en-US" dirty="0"/>
          </a:p>
        </p:txBody>
      </p:sp>
      <p:pic>
        <p:nvPicPr>
          <p:cNvPr id="4" name="图片 3" descr="../屏幕快照%202016-03-06%20下午10.56.41.png"/>
          <p:cNvPicPr/>
          <p:nvPr/>
        </p:nvPicPr>
        <p:blipFill>
          <a:blip r:embed="rId2">
            <a:extLst>
              <a:ext uri="{28A0092B-C50C-407E-A947-70E740481C1C}">
                <a14:useLocalDpi xmlns:a14="http://schemas.microsoft.com/office/drawing/2010/main" val="0"/>
              </a:ext>
            </a:extLst>
          </a:blip>
          <a:srcRect/>
          <a:stretch>
            <a:fillRect/>
          </a:stretch>
        </p:blipFill>
        <p:spPr bwMode="auto">
          <a:xfrm>
            <a:off x="3578772" y="630621"/>
            <a:ext cx="3767959" cy="5738648"/>
          </a:xfrm>
          <a:prstGeom prst="rect">
            <a:avLst/>
          </a:prstGeom>
          <a:noFill/>
          <a:ln>
            <a:noFill/>
          </a:ln>
        </p:spPr>
      </p:pic>
    </p:spTree>
    <p:extLst>
      <p:ext uri="{BB962C8B-B14F-4D97-AF65-F5344CB8AC3E}">
        <p14:creationId xmlns:p14="http://schemas.microsoft.com/office/powerpoint/2010/main" val="1321393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 Android</a:t>
            </a:r>
            <a:r>
              <a:rPr lang="zh-CN" altLang="zh-CN" dirty="0"/>
              <a:t>平台五大优势特色</a:t>
            </a:r>
            <a:r>
              <a:rPr lang="zh-CN" altLang="zh-CN" dirty="0"/>
              <a:t> </a:t>
            </a:r>
            <a:endParaRPr kumimoji="1" lang="zh-CN" altLang="en-US" dirty="0"/>
          </a:p>
        </p:txBody>
      </p:sp>
      <p:sp>
        <p:nvSpPr>
          <p:cNvPr id="3" name="内容占位符 2"/>
          <p:cNvSpPr>
            <a:spLocks noGrp="1"/>
          </p:cNvSpPr>
          <p:nvPr>
            <p:ph idx="1"/>
          </p:nvPr>
        </p:nvSpPr>
        <p:spPr/>
        <p:txBody>
          <a:bodyPr/>
          <a:lstStyle/>
          <a:p>
            <a:pPr lvl="0"/>
            <a:r>
              <a:rPr lang="zh-CN" altLang="zh-CN" sz="3200" dirty="0"/>
              <a:t>开放性</a:t>
            </a:r>
          </a:p>
          <a:p>
            <a:pPr lvl="0"/>
            <a:r>
              <a:rPr lang="zh-CN" altLang="zh-CN" sz="3200" dirty="0"/>
              <a:t>挣脱运营商的束缚</a:t>
            </a:r>
          </a:p>
          <a:p>
            <a:pPr lvl="0"/>
            <a:r>
              <a:rPr lang="zh-CN" altLang="zh-CN" sz="3200" dirty="0"/>
              <a:t>丰富的硬件选择</a:t>
            </a:r>
          </a:p>
          <a:p>
            <a:pPr lvl="0"/>
            <a:r>
              <a:rPr lang="zh-CN" altLang="zh-CN" sz="3200" dirty="0"/>
              <a:t>不受任何限制的开发商</a:t>
            </a:r>
          </a:p>
          <a:p>
            <a:pPr lvl="0"/>
            <a:r>
              <a:rPr lang="zh-CN" altLang="zh-CN" sz="3200" dirty="0"/>
              <a:t>无缝结合的</a:t>
            </a:r>
            <a:r>
              <a:rPr lang="en-US" altLang="zh-CN" sz="3200" dirty="0"/>
              <a:t>Google</a:t>
            </a:r>
            <a:r>
              <a:rPr lang="zh-CN" altLang="zh-CN" sz="3200" dirty="0"/>
              <a:t>应用</a:t>
            </a:r>
          </a:p>
          <a:p>
            <a:endParaRPr kumimoji="1" lang="zh-CN" altLang="en-US" dirty="0"/>
          </a:p>
        </p:txBody>
      </p:sp>
    </p:spTree>
    <p:extLst>
      <p:ext uri="{BB962C8B-B14F-4D97-AF65-F5344CB8AC3E}">
        <p14:creationId xmlns:p14="http://schemas.microsoft.com/office/powerpoint/2010/main" val="620534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Android Studio</a:t>
            </a:r>
            <a:r>
              <a:rPr lang="zh-CN" altLang="zh-CN" b="1" dirty="0"/>
              <a:t>入门</a:t>
            </a:r>
            <a:br>
              <a:rPr lang="zh-CN" altLang="zh-CN" b="1" dirty="0"/>
            </a:br>
            <a:endParaRPr kumimoji="1" lang="zh-CN" altLang="en-US" dirty="0"/>
          </a:p>
        </p:txBody>
      </p:sp>
      <p:sp>
        <p:nvSpPr>
          <p:cNvPr id="3" name="内容占位符 2"/>
          <p:cNvSpPr>
            <a:spLocks noGrp="1"/>
          </p:cNvSpPr>
          <p:nvPr>
            <p:ph idx="1"/>
          </p:nvPr>
        </p:nvSpPr>
        <p:spPr/>
        <p:txBody>
          <a:bodyPr>
            <a:noAutofit/>
          </a:bodyPr>
          <a:lstStyle/>
          <a:p>
            <a:r>
              <a:rPr lang="en-US" altLang="zh-CN" sz="2400" dirty="0"/>
              <a:t>Android Studio</a:t>
            </a:r>
            <a:r>
              <a:rPr lang="zh-CN" altLang="zh-CN" sz="2400" dirty="0"/>
              <a:t>是一套</a:t>
            </a:r>
            <a:r>
              <a:rPr lang="en-US" altLang="zh-CN" sz="2400" dirty="0"/>
              <a:t>Google</a:t>
            </a:r>
            <a:r>
              <a:rPr lang="zh-CN" altLang="zh-CN" sz="2400" dirty="0"/>
              <a:t>公司推出的以</a:t>
            </a:r>
            <a:r>
              <a:rPr lang="en-US" altLang="zh-CN" sz="2400" dirty="0"/>
              <a:t>IntelliJ IDEA</a:t>
            </a:r>
            <a:r>
              <a:rPr lang="zh-CN" altLang="zh-CN" sz="2400" dirty="0"/>
              <a:t>为基础的</a:t>
            </a:r>
            <a:r>
              <a:rPr lang="en-US" altLang="zh-CN" sz="2400" dirty="0"/>
              <a:t>Android</a:t>
            </a:r>
            <a:r>
              <a:rPr lang="zh-CN" altLang="zh-CN" sz="2400" dirty="0"/>
              <a:t>集成开发环境，目前已经免费向</a:t>
            </a:r>
            <a:r>
              <a:rPr lang="en-US" altLang="zh-CN" sz="2400" dirty="0"/>
              <a:t>Google</a:t>
            </a:r>
            <a:r>
              <a:rPr lang="zh-CN" altLang="zh-CN" sz="2400" dirty="0"/>
              <a:t>及</a:t>
            </a:r>
            <a:r>
              <a:rPr lang="en-US" altLang="zh-CN" sz="2400" dirty="0"/>
              <a:t>Android</a:t>
            </a:r>
            <a:r>
              <a:rPr lang="zh-CN" altLang="zh-CN" sz="2400" dirty="0"/>
              <a:t>的开发人员发放。为了简化</a:t>
            </a:r>
            <a:r>
              <a:rPr lang="en-US" altLang="zh-CN" sz="2400" dirty="0"/>
              <a:t> Android </a:t>
            </a:r>
            <a:r>
              <a:rPr lang="zh-CN" altLang="zh-CN" sz="2400" dirty="0"/>
              <a:t>的开发力度，</a:t>
            </a:r>
            <a:r>
              <a:rPr lang="en-US" altLang="zh-CN" sz="2400" dirty="0"/>
              <a:t>Google </a:t>
            </a:r>
            <a:r>
              <a:rPr lang="zh-CN" altLang="zh-CN" sz="2400" dirty="0"/>
              <a:t>决定将重点建设</a:t>
            </a:r>
            <a:r>
              <a:rPr lang="en-US" altLang="zh-CN" sz="2400" dirty="0"/>
              <a:t> Android Studio </a:t>
            </a:r>
            <a:r>
              <a:rPr lang="zh-CN" altLang="zh-CN" sz="2400" dirty="0"/>
              <a:t>工具。</a:t>
            </a:r>
            <a:r>
              <a:rPr lang="en-US" altLang="zh-CN" sz="2400" dirty="0"/>
              <a:t>Google </a:t>
            </a:r>
            <a:r>
              <a:rPr lang="zh-CN" altLang="zh-CN" sz="2400" dirty="0"/>
              <a:t>会在</a:t>
            </a:r>
            <a:r>
              <a:rPr lang="en-US" altLang="zh-CN" sz="2400" dirty="0"/>
              <a:t>2015</a:t>
            </a:r>
            <a:r>
              <a:rPr lang="zh-CN" altLang="zh-CN" sz="2400" dirty="0"/>
              <a:t>年年底停止支持其他集成开发环境，比如</a:t>
            </a:r>
            <a:r>
              <a:rPr lang="en-US" altLang="zh-CN" sz="2400" dirty="0"/>
              <a:t>Eclipse</a:t>
            </a:r>
            <a:r>
              <a:rPr lang="zh-CN" altLang="zh-CN" sz="2400" dirty="0"/>
              <a:t>。</a:t>
            </a:r>
          </a:p>
          <a:p>
            <a:r>
              <a:rPr lang="en-US" altLang="zh-CN" sz="2400" dirty="0"/>
              <a:t>Android Studio </a:t>
            </a:r>
            <a:r>
              <a:rPr lang="zh-CN" altLang="zh-CN" sz="2400" dirty="0"/>
              <a:t>是第一个官方的</a:t>
            </a:r>
            <a:r>
              <a:rPr lang="en-US" altLang="zh-CN" sz="2400" dirty="0"/>
              <a:t> Android </a:t>
            </a:r>
            <a:r>
              <a:rPr lang="zh-CN" altLang="zh-CN" sz="2400" dirty="0"/>
              <a:t>开发环境。其他工具，例如</a:t>
            </a:r>
            <a:r>
              <a:rPr lang="en-US" altLang="zh-CN" sz="2400" dirty="0"/>
              <a:t> Eclipse</a:t>
            </a:r>
            <a:r>
              <a:rPr lang="zh-CN" altLang="zh-CN" sz="2400" dirty="0"/>
              <a:t>，在</a:t>
            </a:r>
            <a:r>
              <a:rPr lang="en-US" altLang="zh-CN" sz="2400" dirty="0"/>
              <a:t> Android Studio </a:t>
            </a:r>
            <a:r>
              <a:rPr lang="zh-CN" altLang="zh-CN" sz="2400" dirty="0"/>
              <a:t>发布之前已经有了大规模的使用。为了帮助开发者转向</a:t>
            </a:r>
            <a:r>
              <a:rPr lang="en-US" altLang="zh-CN" sz="2400" dirty="0"/>
              <a:t> Android Studio</a:t>
            </a:r>
            <a:r>
              <a:rPr lang="zh-CN" altLang="zh-CN" sz="2400" dirty="0"/>
              <a:t>，</a:t>
            </a:r>
            <a:r>
              <a:rPr lang="en-US" altLang="zh-CN" sz="2400" dirty="0"/>
              <a:t>Google</a:t>
            </a:r>
            <a:r>
              <a:rPr lang="zh-CN" altLang="zh-CN" sz="2400" dirty="0"/>
              <a:t>已经写出一套迁移指南。</a:t>
            </a:r>
            <a:r>
              <a:rPr lang="en-US" altLang="zh-CN" sz="2400" dirty="0"/>
              <a:t>Google </a:t>
            </a:r>
            <a:r>
              <a:rPr lang="zh-CN" altLang="zh-CN" sz="2400" dirty="0"/>
              <a:t>同时也发布声明称，在接下来的时间里，他们会为</a:t>
            </a:r>
            <a:r>
              <a:rPr lang="en-US" altLang="zh-CN" sz="2400" dirty="0"/>
              <a:t> Android Studio </a:t>
            </a:r>
            <a:r>
              <a:rPr lang="zh-CN" altLang="zh-CN" sz="2400" dirty="0"/>
              <a:t>增加一些性能工具，</a:t>
            </a:r>
            <a:r>
              <a:rPr lang="en-US" altLang="zh-CN" sz="2400" dirty="0"/>
              <a:t>Eclipse</a:t>
            </a:r>
            <a:r>
              <a:rPr lang="zh-CN" altLang="zh-CN" sz="2400" dirty="0"/>
              <a:t>里现有的</a:t>
            </a:r>
            <a:r>
              <a:rPr lang="en-US" altLang="zh-CN" sz="2400" dirty="0"/>
              <a:t>Android</a:t>
            </a:r>
            <a:r>
              <a:rPr lang="zh-CN" altLang="zh-CN" sz="2400" dirty="0"/>
              <a:t>工具也会通过</a:t>
            </a:r>
            <a:r>
              <a:rPr lang="en-US" altLang="zh-CN" sz="2400" dirty="0"/>
              <a:t> Eclipse </a:t>
            </a:r>
            <a:r>
              <a:rPr lang="zh-CN" altLang="zh-CN" sz="2400" dirty="0"/>
              <a:t>基金会继续支持下去。</a:t>
            </a:r>
            <a:r>
              <a:rPr lang="zh-CN" altLang="zh-CN" sz="2400" dirty="0"/>
              <a:t> </a:t>
            </a:r>
            <a:endParaRPr kumimoji="1" lang="zh-CN" altLang="en-US" sz="2400" dirty="0"/>
          </a:p>
        </p:txBody>
      </p:sp>
    </p:spTree>
    <p:extLst>
      <p:ext uri="{BB962C8B-B14F-4D97-AF65-F5344CB8AC3E}">
        <p14:creationId xmlns:p14="http://schemas.microsoft.com/office/powerpoint/2010/main" val="117086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1.2.1 Android Studio</a:t>
            </a:r>
            <a:r>
              <a:rPr lang="zh-CN" altLang="zh-CN" dirty="0"/>
              <a:t>的特点</a:t>
            </a:r>
            <a:r>
              <a:rPr lang="zh-CN" altLang="zh-CN" dirty="0"/>
              <a:t> </a:t>
            </a:r>
            <a:endParaRPr kumimoji="1" lang="zh-CN" altLang="en-US" dirty="0"/>
          </a:p>
        </p:txBody>
      </p:sp>
      <p:sp>
        <p:nvSpPr>
          <p:cNvPr id="3" name="内容占位符 2"/>
          <p:cNvSpPr>
            <a:spLocks noGrp="1"/>
          </p:cNvSpPr>
          <p:nvPr>
            <p:ph idx="1"/>
          </p:nvPr>
        </p:nvSpPr>
        <p:spPr>
          <a:xfrm>
            <a:off x="1371599" y="1592317"/>
            <a:ext cx="10105697" cy="4903076"/>
          </a:xfrm>
        </p:spPr>
        <p:txBody>
          <a:bodyPr>
            <a:normAutofit/>
          </a:bodyPr>
          <a:lstStyle/>
          <a:p>
            <a:pPr lvl="0"/>
            <a:r>
              <a:rPr lang="zh-CN" altLang="zh-CN" dirty="0"/>
              <a:t>可视化布局：</a:t>
            </a:r>
            <a:r>
              <a:rPr lang="en-US" altLang="zh-CN" dirty="0"/>
              <a:t>WYSIWYG</a:t>
            </a:r>
            <a:r>
              <a:rPr lang="zh-CN" altLang="zh-CN" dirty="0"/>
              <a:t>编辑器、实时编码、实时程序界面预览；</a:t>
            </a:r>
          </a:p>
          <a:p>
            <a:pPr lvl="0"/>
            <a:r>
              <a:rPr lang="zh-CN" altLang="zh-CN" dirty="0"/>
              <a:t>开发者控制台：优化提示、协助翻译、来源跟踪、宣传和营销曲线图 、使用率度量；</a:t>
            </a:r>
          </a:p>
          <a:p>
            <a:pPr lvl="0"/>
            <a:r>
              <a:rPr lang="zh-CN" altLang="zh-CN" dirty="0"/>
              <a:t>基于</a:t>
            </a:r>
            <a:r>
              <a:rPr lang="en-US" altLang="zh-CN" dirty="0" err="1"/>
              <a:t>Gradle</a:t>
            </a:r>
            <a:r>
              <a:rPr lang="zh-CN" altLang="zh-CN" dirty="0"/>
              <a:t>的构建支持；</a:t>
            </a:r>
          </a:p>
          <a:p>
            <a:pPr lvl="0"/>
            <a:r>
              <a:rPr lang="en-US" altLang="zh-CN" dirty="0"/>
              <a:t>Android</a:t>
            </a:r>
            <a:r>
              <a:rPr lang="zh-CN" altLang="zh-CN" dirty="0"/>
              <a:t>特定代码重构和快速修复；</a:t>
            </a:r>
          </a:p>
          <a:p>
            <a:pPr lvl="0"/>
            <a:r>
              <a:rPr lang="en-US" altLang="zh-CN" dirty="0"/>
              <a:t>Lint</a:t>
            </a:r>
            <a:r>
              <a:rPr lang="zh-CN" altLang="zh-CN" dirty="0"/>
              <a:t>提示工具更好地对程序性能、可用性、版本兼容和其他问题进行控制捕捉；</a:t>
            </a:r>
          </a:p>
          <a:p>
            <a:pPr lvl="0"/>
            <a:r>
              <a:rPr lang="zh-CN" altLang="zh-CN" dirty="0"/>
              <a:t>支持</a:t>
            </a:r>
            <a:r>
              <a:rPr lang="en-US" altLang="zh-CN" dirty="0" err="1"/>
              <a:t>ProGuard</a:t>
            </a:r>
            <a:r>
              <a:rPr lang="zh-CN" altLang="zh-CN" dirty="0"/>
              <a:t>和应用签名功能；</a:t>
            </a:r>
          </a:p>
          <a:p>
            <a:pPr lvl="0"/>
            <a:r>
              <a:rPr lang="zh-CN" altLang="zh-CN" dirty="0"/>
              <a:t>基于模板的向导来生成常用的</a:t>
            </a:r>
            <a:r>
              <a:rPr lang="en-US" altLang="zh-CN" dirty="0"/>
              <a:t>Android</a:t>
            </a:r>
            <a:r>
              <a:rPr lang="zh-CN" altLang="zh-CN" dirty="0"/>
              <a:t>应用设计和组件；</a:t>
            </a:r>
          </a:p>
          <a:p>
            <a:pPr lvl="0"/>
            <a:r>
              <a:rPr lang="zh-CN" altLang="zh-CN" dirty="0"/>
              <a:t>自带布局编辑器，可让开发者拖放</a:t>
            </a:r>
            <a:r>
              <a:rPr lang="en-US" altLang="zh-CN" dirty="0"/>
              <a:t>UI</a:t>
            </a:r>
            <a:r>
              <a:rPr lang="zh-CN" altLang="zh-CN" dirty="0"/>
              <a:t>组件，并预览在不同尺寸设备上的</a:t>
            </a:r>
            <a:r>
              <a:rPr lang="en-US" altLang="zh-CN" dirty="0"/>
              <a:t>UI</a:t>
            </a:r>
            <a:r>
              <a:rPr lang="zh-CN" altLang="zh-CN" dirty="0"/>
              <a:t>显示效果，等等。</a:t>
            </a:r>
          </a:p>
          <a:p>
            <a:pPr lvl="0"/>
            <a:r>
              <a:rPr lang="zh-CN" altLang="zh-CN" dirty="0"/>
              <a:t>支持构建</a:t>
            </a:r>
            <a:r>
              <a:rPr lang="en-US" altLang="zh-CN" dirty="0"/>
              <a:t>Android Wear</a:t>
            </a:r>
            <a:r>
              <a:rPr lang="zh-CN" altLang="zh-CN" dirty="0"/>
              <a:t>、</a:t>
            </a:r>
            <a:r>
              <a:rPr lang="en-US" altLang="zh-CN" dirty="0"/>
              <a:t>TV</a:t>
            </a:r>
            <a:r>
              <a:rPr lang="zh-CN" altLang="zh-CN" dirty="0"/>
              <a:t>和</a:t>
            </a:r>
            <a:r>
              <a:rPr lang="en-US" altLang="zh-CN" dirty="0"/>
              <a:t>Auto</a:t>
            </a:r>
            <a:r>
              <a:rPr lang="zh-CN" altLang="zh-CN" dirty="0"/>
              <a:t>应用</a:t>
            </a:r>
          </a:p>
          <a:p>
            <a:pPr lvl="0"/>
            <a:r>
              <a:rPr lang="zh-CN" altLang="zh-CN" dirty="0"/>
              <a:t>内置</a:t>
            </a:r>
            <a:r>
              <a:rPr lang="en-US" altLang="zh-CN" dirty="0"/>
              <a:t>Google Cloud Platform</a:t>
            </a:r>
            <a:r>
              <a:rPr lang="zh-CN" altLang="zh-CN" dirty="0"/>
              <a:t>，支持</a:t>
            </a:r>
            <a:r>
              <a:rPr lang="en-US" altLang="zh-CN" dirty="0"/>
              <a:t>Google Cloud Messaging</a:t>
            </a:r>
            <a:r>
              <a:rPr lang="zh-CN" altLang="zh-CN" dirty="0"/>
              <a:t>和</a:t>
            </a:r>
            <a:r>
              <a:rPr lang="en-US" altLang="zh-CN" dirty="0"/>
              <a:t>App Engine</a:t>
            </a:r>
            <a:r>
              <a:rPr lang="zh-CN" altLang="zh-CN" dirty="0"/>
              <a:t>的集成。</a:t>
            </a:r>
          </a:p>
          <a:p>
            <a:endParaRPr kumimoji="1" lang="zh-CN" altLang="en-US" dirty="0"/>
          </a:p>
        </p:txBody>
      </p:sp>
    </p:spTree>
    <p:extLst>
      <p:ext uri="{BB962C8B-B14F-4D97-AF65-F5344CB8AC3E}">
        <p14:creationId xmlns:p14="http://schemas.microsoft.com/office/powerpoint/2010/main" val="109995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1.2.2 Android Studio</a:t>
            </a:r>
            <a:r>
              <a:rPr lang="zh-CN" altLang="zh-CN" b="1" dirty="0"/>
              <a:t>系统要求</a:t>
            </a:r>
            <a:br>
              <a:rPr lang="zh-CN" altLang="zh-CN" b="1" dirty="0"/>
            </a:br>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943141762"/>
              </p:ext>
            </p:extLst>
          </p:nvPr>
        </p:nvGraphicFramePr>
        <p:xfrm>
          <a:off x="1371600" y="1387368"/>
          <a:ext cx="10515600" cy="5249915"/>
        </p:xfrm>
        <a:graphic>
          <a:graphicData uri="http://schemas.openxmlformats.org/drawingml/2006/table">
            <a:tbl>
              <a:tblPr firstRow="1" firstCol="1" bandRow="1">
                <a:tableStyleId>{5C22544A-7EE6-4342-B048-85BDC9FD1C3A}</a:tableStyleId>
              </a:tblPr>
              <a:tblGrid>
                <a:gridCol w="1949635"/>
                <a:gridCol w="2818536"/>
                <a:gridCol w="2507761"/>
                <a:gridCol w="3239668"/>
              </a:tblGrid>
              <a:tr h="772508">
                <a:tc>
                  <a:txBody>
                    <a:bodyPr/>
                    <a:lstStyle/>
                    <a:p>
                      <a:pPr algn="ctr">
                        <a:spcAft>
                          <a:spcPts val="0"/>
                        </a:spcAft>
                      </a:pPr>
                      <a:r>
                        <a:rPr lang="en-US" sz="2000" kern="100">
                          <a:effectLst/>
                        </a:rPr>
                        <a:t> </a:t>
                      </a:r>
                      <a:endParaRPr lang="zh-CN" sz="2000" kern="100">
                        <a:effectLst/>
                        <a:latin typeface="Times New Roman" charset="0"/>
                        <a:ea typeface="宋体" charset="-122"/>
                      </a:endParaRPr>
                    </a:p>
                  </a:txBody>
                  <a:tcPr marL="68580" marR="68580" marT="0" marB="0"/>
                </a:tc>
                <a:tc>
                  <a:txBody>
                    <a:bodyPr/>
                    <a:lstStyle/>
                    <a:p>
                      <a:pPr algn="ctr">
                        <a:spcAft>
                          <a:spcPts val="0"/>
                        </a:spcAft>
                      </a:pPr>
                      <a:r>
                        <a:rPr lang="en-US" sz="2000" kern="0">
                          <a:effectLst/>
                        </a:rPr>
                        <a:t>Windows</a:t>
                      </a:r>
                      <a:endParaRPr lang="zh-CN" sz="2000" kern="100">
                        <a:effectLst/>
                        <a:latin typeface="Times New Roman" charset="0"/>
                        <a:ea typeface="宋体" charset="-122"/>
                      </a:endParaRPr>
                    </a:p>
                  </a:txBody>
                  <a:tcPr marL="68580" marR="68580" marT="0" marB="0"/>
                </a:tc>
                <a:tc>
                  <a:txBody>
                    <a:bodyPr/>
                    <a:lstStyle/>
                    <a:p>
                      <a:pPr algn="ctr">
                        <a:spcAft>
                          <a:spcPts val="0"/>
                        </a:spcAft>
                      </a:pPr>
                      <a:r>
                        <a:rPr lang="en-US" sz="2000" kern="0">
                          <a:effectLst/>
                        </a:rPr>
                        <a:t>OS X</a:t>
                      </a:r>
                      <a:endParaRPr lang="zh-CN" sz="2000" kern="100">
                        <a:effectLst/>
                        <a:latin typeface="Times New Roman" charset="0"/>
                        <a:ea typeface="宋体" charset="-122"/>
                      </a:endParaRPr>
                    </a:p>
                  </a:txBody>
                  <a:tcPr marL="68580" marR="68580" marT="0" marB="0"/>
                </a:tc>
                <a:tc>
                  <a:txBody>
                    <a:bodyPr/>
                    <a:lstStyle/>
                    <a:p>
                      <a:pPr algn="ctr">
                        <a:spcAft>
                          <a:spcPts val="0"/>
                        </a:spcAft>
                      </a:pPr>
                      <a:r>
                        <a:rPr lang="en-US" sz="2000" kern="0">
                          <a:effectLst/>
                        </a:rPr>
                        <a:t>Linux</a:t>
                      </a:r>
                      <a:endParaRPr lang="zh-CN" sz="2000" kern="100">
                        <a:effectLst/>
                        <a:latin typeface="Times New Roman" charset="0"/>
                        <a:ea typeface="宋体" charset="-122"/>
                      </a:endParaRPr>
                    </a:p>
                  </a:txBody>
                  <a:tcPr marL="68580" marR="68580" marT="0" marB="0"/>
                </a:tc>
              </a:tr>
              <a:tr h="1592317">
                <a:tc>
                  <a:txBody>
                    <a:bodyPr/>
                    <a:lstStyle/>
                    <a:p>
                      <a:pPr algn="ctr">
                        <a:spcAft>
                          <a:spcPts val="0"/>
                        </a:spcAft>
                      </a:pPr>
                      <a:r>
                        <a:rPr lang="zh-CN" sz="2000" kern="0">
                          <a:effectLst/>
                        </a:rPr>
                        <a:t>操作系统版本</a:t>
                      </a:r>
                      <a:endParaRPr lang="zh-CN" sz="2000" kern="100">
                        <a:effectLst/>
                        <a:latin typeface="Times New Roman" charset="0"/>
                        <a:ea typeface="宋体" charset="-122"/>
                      </a:endParaRPr>
                    </a:p>
                  </a:txBody>
                  <a:tcPr marL="68580" marR="68580" marT="0" marB="0"/>
                </a:tc>
                <a:tc>
                  <a:txBody>
                    <a:bodyPr/>
                    <a:lstStyle/>
                    <a:p>
                      <a:pPr algn="ctr">
                        <a:lnSpc>
                          <a:spcPts val="1200"/>
                        </a:lnSpc>
                        <a:spcAft>
                          <a:spcPts val="0"/>
                        </a:spcAft>
                      </a:pPr>
                      <a:r>
                        <a:rPr lang="en-US" sz="1600" kern="0">
                          <a:effectLst/>
                        </a:rPr>
                        <a:t>Microsoft Windows 10/8.1/8/7/Vista/2003 (32</a:t>
                      </a:r>
                      <a:r>
                        <a:rPr lang="zh-CN" sz="1600" kern="0">
                          <a:effectLst/>
                        </a:rPr>
                        <a:t>或</a:t>
                      </a:r>
                      <a:r>
                        <a:rPr lang="en-US" sz="1600" kern="0">
                          <a:effectLst/>
                        </a:rPr>
                        <a:t>64</a:t>
                      </a:r>
                      <a:r>
                        <a:rPr lang="zh-CN" sz="1600" kern="0">
                          <a:effectLst/>
                        </a:rPr>
                        <a:t>位</a:t>
                      </a:r>
                      <a:r>
                        <a:rPr lang="en-US" sz="1600" kern="0">
                          <a:effectLst/>
                        </a:rPr>
                        <a:t>)</a:t>
                      </a:r>
                      <a:endParaRPr lang="zh-CN" sz="2000" kern="100">
                        <a:effectLst/>
                        <a:latin typeface="Times New Roman" charset="0"/>
                        <a:ea typeface="宋体" charset="-122"/>
                      </a:endParaRPr>
                    </a:p>
                  </a:txBody>
                  <a:tcPr marL="68580" marR="68580" marT="0" marB="0" anchor="ctr"/>
                </a:tc>
                <a:tc>
                  <a:txBody>
                    <a:bodyPr/>
                    <a:lstStyle/>
                    <a:p>
                      <a:pPr algn="ctr">
                        <a:lnSpc>
                          <a:spcPts val="1200"/>
                        </a:lnSpc>
                        <a:spcAft>
                          <a:spcPts val="0"/>
                        </a:spcAft>
                      </a:pPr>
                      <a:r>
                        <a:rPr lang="en-US" sz="1600" kern="0">
                          <a:effectLst/>
                        </a:rPr>
                        <a:t>OS X 10.8.5</a:t>
                      </a:r>
                      <a:r>
                        <a:rPr lang="zh-CN" sz="1600" kern="0">
                          <a:effectLst/>
                        </a:rPr>
                        <a:t>或更高版本，最高</a:t>
                      </a:r>
                      <a:r>
                        <a:rPr lang="en-US" sz="1600" kern="0">
                          <a:effectLst/>
                        </a:rPr>
                        <a:t>10.10.5 (Yosemite)</a:t>
                      </a:r>
                      <a:endParaRPr lang="zh-CN" sz="2000" kern="100">
                        <a:effectLst/>
                        <a:latin typeface="Times New Roman" charset="0"/>
                        <a:ea typeface="宋体" charset="-122"/>
                      </a:endParaRPr>
                    </a:p>
                  </a:txBody>
                  <a:tcPr marL="68580" marR="68580" marT="0" marB="0" anchor="ctr"/>
                </a:tc>
                <a:tc>
                  <a:txBody>
                    <a:bodyPr/>
                    <a:lstStyle/>
                    <a:p>
                      <a:pPr algn="ctr">
                        <a:lnSpc>
                          <a:spcPts val="1200"/>
                        </a:lnSpc>
                        <a:spcAft>
                          <a:spcPts val="0"/>
                        </a:spcAft>
                      </a:pPr>
                      <a:r>
                        <a:rPr lang="en-US" sz="1600" kern="0">
                          <a:effectLst/>
                        </a:rPr>
                        <a:t>GNOME</a:t>
                      </a:r>
                      <a:r>
                        <a:rPr lang="zh-CN" sz="1600" kern="0">
                          <a:effectLst/>
                        </a:rPr>
                        <a:t>、</a:t>
                      </a:r>
                      <a:r>
                        <a:rPr lang="en-US" sz="1600" kern="0">
                          <a:effectLst/>
                        </a:rPr>
                        <a:t>KDE</a:t>
                      </a:r>
                      <a:r>
                        <a:rPr lang="zh-CN" sz="1600" kern="0">
                          <a:effectLst/>
                        </a:rPr>
                        <a:t>、</a:t>
                      </a:r>
                      <a:r>
                        <a:rPr lang="en-US" sz="1600" kern="0">
                          <a:effectLst/>
                        </a:rPr>
                        <a:t>Unity desktop on Ubuntu</a:t>
                      </a:r>
                      <a:r>
                        <a:rPr lang="zh-CN" sz="1600" kern="0">
                          <a:effectLst/>
                        </a:rPr>
                        <a:t>、</a:t>
                      </a:r>
                      <a:r>
                        <a:rPr lang="en-US" sz="1600" kern="0">
                          <a:effectLst/>
                        </a:rPr>
                        <a:t>Fedora</a:t>
                      </a:r>
                      <a:r>
                        <a:rPr lang="zh-CN" sz="1600" kern="0">
                          <a:effectLst/>
                        </a:rPr>
                        <a:t>、</a:t>
                      </a:r>
                      <a:r>
                        <a:rPr lang="en-US" sz="1600" kern="0">
                          <a:effectLst/>
                        </a:rPr>
                        <a:t>GNU/Linux Debian</a:t>
                      </a:r>
                      <a:endParaRPr lang="zh-CN" sz="2000" kern="100">
                        <a:effectLst/>
                        <a:latin typeface="Times New Roman" charset="0"/>
                        <a:ea typeface="宋体" charset="-122"/>
                      </a:endParaRPr>
                    </a:p>
                  </a:txBody>
                  <a:tcPr marL="68580" marR="68580" marT="0" marB="0" anchor="ctr"/>
                </a:tc>
              </a:tr>
              <a:tr h="468956">
                <a:tc>
                  <a:txBody>
                    <a:bodyPr/>
                    <a:lstStyle/>
                    <a:p>
                      <a:pPr algn="ctr">
                        <a:spcAft>
                          <a:spcPts val="0"/>
                        </a:spcAft>
                      </a:pPr>
                      <a:r>
                        <a:rPr lang="zh-CN" sz="2000" kern="0">
                          <a:effectLst/>
                        </a:rPr>
                        <a:t>内存</a:t>
                      </a:r>
                      <a:endParaRPr lang="zh-CN" sz="2000" kern="100">
                        <a:effectLst/>
                        <a:latin typeface="Times New Roman" charset="0"/>
                        <a:ea typeface="宋体" charset="-122"/>
                      </a:endParaRPr>
                    </a:p>
                  </a:txBody>
                  <a:tcPr marL="68580" marR="68580" marT="0" marB="0"/>
                </a:tc>
                <a:tc gridSpan="3">
                  <a:txBody>
                    <a:bodyPr/>
                    <a:lstStyle/>
                    <a:p>
                      <a:pPr algn="ctr">
                        <a:spcAft>
                          <a:spcPts val="0"/>
                        </a:spcAft>
                      </a:pPr>
                      <a:r>
                        <a:rPr lang="zh-CN" sz="1600" kern="0">
                          <a:effectLst/>
                        </a:rPr>
                        <a:t>最低</a:t>
                      </a:r>
                      <a:r>
                        <a:rPr lang="en-US" sz="1600" kern="0">
                          <a:effectLst/>
                        </a:rPr>
                        <a:t>2 GB</a:t>
                      </a:r>
                      <a:r>
                        <a:rPr lang="zh-CN" sz="1600" kern="0">
                          <a:effectLst/>
                        </a:rPr>
                        <a:t>，推荐</a:t>
                      </a:r>
                      <a:r>
                        <a:rPr lang="en-US" sz="1600" kern="0">
                          <a:effectLst/>
                        </a:rPr>
                        <a:t>4 GB</a:t>
                      </a:r>
                      <a:r>
                        <a:rPr lang="zh-CN" sz="1600" kern="0">
                          <a:effectLst/>
                        </a:rPr>
                        <a:t>内存</a:t>
                      </a:r>
                      <a:endParaRPr lang="zh-CN" sz="2000" kern="100">
                        <a:effectLst/>
                        <a:latin typeface="Times New Roman" charset="0"/>
                        <a:ea typeface="宋体" charset="-122"/>
                      </a:endParaRPr>
                    </a:p>
                  </a:txBody>
                  <a:tcPr marL="68580" marR="68580" marT="0" marB="0"/>
                </a:tc>
                <a:tc hMerge="1">
                  <a:txBody>
                    <a:bodyPr/>
                    <a:lstStyle/>
                    <a:p>
                      <a:endParaRPr lang="zh-CN" altLang="en-US"/>
                    </a:p>
                  </a:txBody>
                  <a:tcPr/>
                </a:tc>
                <a:tc hMerge="1">
                  <a:txBody>
                    <a:bodyPr/>
                    <a:lstStyle/>
                    <a:p>
                      <a:endParaRPr lang="zh-CN" altLang="en-US"/>
                    </a:p>
                  </a:txBody>
                  <a:tcPr/>
                </a:tc>
              </a:tr>
              <a:tr h="468956">
                <a:tc>
                  <a:txBody>
                    <a:bodyPr/>
                    <a:lstStyle/>
                    <a:p>
                      <a:pPr algn="ctr">
                        <a:spcAft>
                          <a:spcPts val="0"/>
                        </a:spcAft>
                      </a:pPr>
                      <a:r>
                        <a:rPr lang="zh-CN" sz="2000" kern="0">
                          <a:effectLst/>
                        </a:rPr>
                        <a:t>磁盘空间</a:t>
                      </a:r>
                      <a:endParaRPr lang="zh-CN" sz="2000" kern="100">
                        <a:effectLst/>
                        <a:latin typeface="Times New Roman" charset="0"/>
                        <a:ea typeface="宋体" charset="-122"/>
                      </a:endParaRPr>
                    </a:p>
                  </a:txBody>
                  <a:tcPr marL="68580" marR="68580" marT="0" marB="0"/>
                </a:tc>
                <a:tc gridSpan="3">
                  <a:txBody>
                    <a:bodyPr/>
                    <a:lstStyle/>
                    <a:p>
                      <a:pPr algn="ctr">
                        <a:spcAft>
                          <a:spcPts val="0"/>
                        </a:spcAft>
                      </a:pPr>
                      <a:r>
                        <a:rPr lang="en-US" sz="1600" kern="0">
                          <a:effectLst/>
                        </a:rPr>
                        <a:t>500 MB</a:t>
                      </a:r>
                      <a:r>
                        <a:rPr lang="zh-CN" sz="1600" kern="0">
                          <a:effectLst/>
                        </a:rPr>
                        <a:t>磁盘空间</a:t>
                      </a:r>
                      <a:endParaRPr lang="zh-CN" sz="2000" kern="100">
                        <a:effectLst/>
                        <a:latin typeface="Times New Roman" charset="0"/>
                        <a:ea typeface="宋体" charset="-122"/>
                      </a:endParaRPr>
                    </a:p>
                  </a:txBody>
                  <a:tcPr marL="68580" marR="68580" marT="0" marB="0"/>
                </a:tc>
                <a:tc hMerge="1">
                  <a:txBody>
                    <a:bodyPr/>
                    <a:lstStyle/>
                    <a:p>
                      <a:endParaRPr lang="zh-CN" altLang="en-US"/>
                    </a:p>
                  </a:txBody>
                  <a:tcPr/>
                </a:tc>
                <a:tc hMerge="1">
                  <a:txBody>
                    <a:bodyPr/>
                    <a:lstStyle/>
                    <a:p>
                      <a:endParaRPr lang="zh-CN" altLang="en-US"/>
                    </a:p>
                  </a:txBody>
                  <a:tcPr/>
                </a:tc>
              </a:tr>
              <a:tr h="893250">
                <a:tc>
                  <a:txBody>
                    <a:bodyPr/>
                    <a:lstStyle/>
                    <a:p>
                      <a:pPr algn="ctr">
                        <a:lnSpc>
                          <a:spcPts val="1200"/>
                        </a:lnSpc>
                        <a:spcAft>
                          <a:spcPts val="0"/>
                        </a:spcAft>
                      </a:pPr>
                      <a:r>
                        <a:rPr lang="en-US" sz="2000" kern="0">
                          <a:effectLst/>
                        </a:rPr>
                        <a:t>Space for Android SDK</a:t>
                      </a:r>
                      <a:endParaRPr lang="zh-CN" sz="2000" kern="100">
                        <a:effectLst/>
                        <a:latin typeface="Times New Roman" charset="0"/>
                        <a:ea typeface="宋体" charset="-122"/>
                      </a:endParaRPr>
                    </a:p>
                  </a:txBody>
                  <a:tcPr marL="68580" marR="68580" marT="0" marB="0" anchor="ctr"/>
                </a:tc>
                <a:tc gridSpan="3">
                  <a:txBody>
                    <a:bodyPr/>
                    <a:lstStyle/>
                    <a:p>
                      <a:pPr algn="ctr">
                        <a:spcAft>
                          <a:spcPts val="0"/>
                        </a:spcAft>
                      </a:pPr>
                      <a:r>
                        <a:rPr lang="zh-CN" sz="1600" kern="0">
                          <a:effectLst/>
                        </a:rPr>
                        <a:t>至少</a:t>
                      </a:r>
                      <a:r>
                        <a:rPr lang="en-US" sz="1600" kern="0">
                          <a:effectLst/>
                        </a:rPr>
                        <a:t>1 GB</a:t>
                      </a:r>
                      <a:r>
                        <a:rPr lang="zh-CN" sz="1600" kern="0">
                          <a:effectLst/>
                        </a:rPr>
                        <a:t>用于</a:t>
                      </a:r>
                      <a:r>
                        <a:rPr lang="en-US" sz="1600" kern="0">
                          <a:effectLst/>
                        </a:rPr>
                        <a:t>Android SDK</a:t>
                      </a:r>
                      <a:r>
                        <a:rPr lang="zh-CN" sz="1600" kern="0">
                          <a:effectLst/>
                        </a:rPr>
                        <a:t>，模拟器系统映像和缓存</a:t>
                      </a:r>
                      <a:endParaRPr lang="zh-CN" sz="2000" kern="100">
                        <a:effectLst/>
                        <a:latin typeface="Times New Roman" charset="0"/>
                        <a:ea typeface="宋体" charset="-122"/>
                      </a:endParaRPr>
                    </a:p>
                  </a:txBody>
                  <a:tcPr marL="68580" marR="68580" marT="0" marB="0" anchor="ctr"/>
                </a:tc>
                <a:tc hMerge="1">
                  <a:txBody>
                    <a:bodyPr/>
                    <a:lstStyle/>
                    <a:p>
                      <a:endParaRPr lang="zh-CN" altLang="en-US"/>
                    </a:p>
                  </a:txBody>
                  <a:tcPr/>
                </a:tc>
                <a:tc hMerge="1">
                  <a:txBody>
                    <a:bodyPr/>
                    <a:lstStyle/>
                    <a:p>
                      <a:endParaRPr lang="zh-CN" altLang="en-US"/>
                    </a:p>
                  </a:txBody>
                  <a:tcPr/>
                </a:tc>
              </a:tr>
              <a:tr h="468956">
                <a:tc>
                  <a:txBody>
                    <a:bodyPr/>
                    <a:lstStyle/>
                    <a:p>
                      <a:pPr algn="ctr">
                        <a:spcAft>
                          <a:spcPts val="0"/>
                        </a:spcAft>
                      </a:pPr>
                      <a:r>
                        <a:rPr lang="en-US" sz="2000" kern="0">
                          <a:effectLst/>
                        </a:rPr>
                        <a:t>JDK</a:t>
                      </a:r>
                      <a:r>
                        <a:rPr lang="zh-CN" sz="2000" kern="0">
                          <a:effectLst/>
                        </a:rPr>
                        <a:t>版本</a:t>
                      </a:r>
                      <a:endParaRPr lang="zh-CN" sz="2000" kern="100">
                        <a:effectLst/>
                        <a:latin typeface="Times New Roman" charset="0"/>
                        <a:ea typeface="宋体" charset="-122"/>
                      </a:endParaRPr>
                    </a:p>
                  </a:txBody>
                  <a:tcPr marL="68580" marR="68580" marT="0" marB="0"/>
                </a:tc>
                <a:tc gridSpan="3">
                  <a:txBody>
                    <a:bodyPr/>
                    <a:lstStyle/>
                    <a:p>
                      <a:pPr algn="ctr">
                        <a:spcAft>
                          <a:spcPts val="0"/>
                        </a:spcAft>
                      </a:pPr>
                      <a:r>
                        <a:rPr lang="en-US" sz="1600" kern="0" dirty="0">
                          <a:effectLst/>
                        </a:rPr>
                        <a:t>JAVA Development Kit (JDK) 7</a:t>
                      </a:r>
                      <a:r>
                        <a:rPr lang="zh-CN" sz="1600" kern="0" dirty="0">
                          <a:effectLst/>
                        </a:rPr>
                        <a:t>或更高版本</a:t>
                      </a:r>
                      <a:endParaRPr lang="zh-CN" sz="2000" kern="100" dirty="0">
                        <a:effectLst/>
                        <a:latin typeface="Times New Roman" charset="0"/>
                        <a:ea typeface="宋体" charset="-122"/>
                      </a:endParaRPr>
                    </a:p>
                  </a:txBody>
                  <a:tcPr marL="68580" marR="68580" marT="0" marB="0"/>
                </a:tc>
                <a:tc hMerge="1">
                  <a:txBody>
                    <a:bodyPr/>
                    <a:lstStyle/>
                    <a:p>
                      <a:endParaRPr lang="zh-CN" altLang="en-US"/>
                    </a:p>
                  </a:txBody>
                  <a:tcPr/>
                </a:tc>
                <a:tc hMerge="1">
                  <a:txBody>
                    <a:bodyPr/>
                    <a:lstStyle/>
                    <a:p>
                      <a:endParaRPr lang="zh-CN" altLang="en-US"/>
                    </a:p>
                  </a:txBody>
                  <a:tcPr/>
                </a:tc>
              </a:tr>
              <a:tr h="584972">
                <a:tc>
                  <a:txBody>
                    <a:bodyPr/>
                    <a:lstStyle/>
                    <a:p>
                      <a:pPr algn="ctr">
                        <a:spcAft>
                          <a:spcPts val="0"/>
                        </a:spcAft>
                      </a:pPr>
                      <a:r>
                        <a:rPr lang="zh-CN" sz="2000" kern="0">
                          <a:effectLst/>
                        </a:rPr>
                        <a:t>屏幕分辨率</a:t>
                      </a:r>
                      <a:endParaRPr lang="zh-CN" sz="2000" kern="100">
                        <a:effectLst/>
                        <a:latin typeface="Times New Roman" charset="0"/>
                        <a:ea typeface="宋体" charset="-122"/>
                      </a:endParaRPr>
                    </a:p>
                  </a:txBody>
                  <a:tcPr marL="68580" marR="68580" marT="0" marB="0"/>
                </a:tc>
                <a:tc gridSpan="3">
                  <a:txBody>
                    <a:bodyPr/>
                    <a:lstStyle/>
                    <a:p>
                      <a:pPr algn="ctr">
                        <a:spcAft>
                          <a:spcPts val="0"/>
                        </a:spcAft>
                      </a:pPr>
                      <a:r>
                        <a:rPr lang="zh-CN" sz="1600" kern="0" dirty="0">
                          <a:effectLst/>
                        </a:rPr>
                        <a:t>最低</a:t>
                      </a:r>
                      <a:r>
                        <a:rPr lang="en-US" sz="1600" kern="0" dirty="0">
                          <a:effectLst/>
                        </a:rPr>
                        <a:t>1280</a:t>
                      </a:r>
                      <a:r>
                        <a:rPr lang="zh-CN" sz="1600" kern="0" dirty="0">
                          <a:effectLst/>
                        </a:rPr>
                        <a:t>×</a:t>
                      </a:r>
                      <a:r>
                        <a:rPr lang="en-US" sz="1600" kern="0" dirty="0">
                          <a:effectLst/>
                        </a:rPr>
                        <a:t>800</a:t>
                      </a:r>
                      <a:r>
                        <a:rPr lang="zh-CN" sz="1600" kern="0" dirty="0">
                          <a:effectLst/>
                        </a:rPr>
                        <a:t>屏幕分辨率</a:t>
                      </a:r>
                      <a:endParaRPr lang="zh-CN" sz="2000" kern="100" dirty="0">
                        <a:effectLst/>
                        <a:latin typeface="Times New Roman" charset="0"/>
                        <a:ea typeface="宋体" charset="-122"/>
                      </a:endParaRPr>
                    </a:p>
                  </a:txBody>
                  <a:tcPr marL="68580" marR="68580" marT="0" marB="0"/>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563162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1.2.3 Android Studio</a:t>
            </a:r>
            <a:r>
              <a:rPr lang="zh-CN" altLang="zh-CN" b="1" dirty="0"/>
              <a:t>和</a:t>
            </a:r>
            <a:r>
              <a:rPr lang="en-US" altLang="zh-CN" b="1" dirty="0"/>
              <a:t>Eclipse ADT</a:t>
            </a:r>
            <a:r>
              <a:rPr lang="zh-CN" altLang="zh-CN" b="1" dirty="0"/>
              <a:t>比较</a:t>
            </a:r>
            <a:br>
              <a:rPr lang="zh-CN" altLang="zh-CN" b="1" dirty="0"/>
            </a:br>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302680968"/>
              </p:ext>
            </p:extLst>
          </p:nvPr>
        </p:nvGraphicFramePr>
        <p:xfrm>
          <a:off x="1371600" y="1513492"/>
          <a:ext cx="9601200" cy="5185012"/>
        </p:xfrm>
        <a:graphic>
          <a:graphicData uri="http://schemas.openxmlformats.org/drawingml/2006/table">
            <a:tbl>
              <a:tblPr firstRow="1" firstCol="1" bandRow="1">
                <a:tableStyleId>{5C22544A-7EE6-4342-B048-85BDC9FD1C3A}</a:tableStyleId>
              </a:tblPr>
              <a:tblGrid>
                <a:gridCol w="3765199"/>
                <a:gridCol w="2634829"/>
                <a:gridCol w="3201172"/>
              </a:tblGrid>
              <a:tr h="618796">
                <a:tc>
                  <a:txBody>
                    <a:bodyPr/>
                    <a:lstStyle/>
                    <a:p>
                      <a:pPr algn="ctr">
                        <a:spcAft>
                          <a:spcPts val="0"/>
                        </a:spcAft>
                      </a:pPr>
                      <a:r>
                        <a:rPr lang="zh-CN" sz="2800" kern="100" dirty="0">
                          <a:effectLst/>
                        </a:rPr>
                        <a:t>特性</a:t>
                      </a:r>
                      <a:endParaRPr lang="zh-CN" sz="2800" kern="100" dirty="0">
                        <a:effectLst/>
                        <a:latin typeface="Times New Roman" charset="0"/>
                        <a:ea typeface="宋体" charset="-122"/>
                      </a:endParaRPr>
                    </a:p>
                  </a:txBody>
                  <a:tcPr marL="68580" marR="68580" marT="0" marB="0"/>
                </a:tc>
                <a:tc>
                  <a:txBody>
                    <a:bodyPr/>
                    <a:lstStyle/>
                    <a:p>
                      <a:pPr algn="ctr">
                        <a:spcAft>
                          <a:spcPts val="0"/>
                        </a:spcAft>
                      </a:pPr>
                      <a:r>
                        <a:rPr lang="en-US" sz="2800" kern="100">
                          <a:effectLst/>
                        </a:rPr>
                        <a:t>Android Studio</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en-US" sz="2800" kern="100">
                          <a:effectLst/>
                        </a:rPr>
                        <a:t>Eclipse ADT</a:t>
                      </a:r>
                      <a:endParaRPr lang="zh-CN" sz="2800" kern="100">
                        <a:effectLst/>
                        <a:latin typeface="Times New Roman" charset="0"/>
                        <a:ea typeface="宋体" charset="-122"/>
                      </a:endParaRPr>
                    </a:p>
                  </a:txBody>
                  <a:tcPr marL="68580" marR="68580" marT="0" marB="0"/>
                </a:tc>
              </a:tr>
              <a:tr h="618796">
                <a:tc>
                  <a:txBody>
                    <a:bodyPr/>
                    <a:lstStyle/>
                    <a:p>
                      <a:pPr algn="l">
                        <a:spcAft>
                          <a:spcPts val="0"/>
                        </a:spcAft>
                      </a:pPr>
                      <a:r>
                        <a:rPr lang="zh-CN" sz="2800" kern="100">
                          <a:effectLst/>
                        </a:rPr>
                        <a:t>编译系统</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en-US" sz="2800" kern="100">
                          <a:effectLst/>
                        </a:rPr>
                        <a:t>Gradle</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en-US" sz="2800" kern="100">
                          <a:effectLst/>
                        </a:rPr>
                        <a:t>Ant</a:t>
                      </a:r>
                      <a:endParaRPr lang="zh-CN" sz="2800" kern="100">
                        <a:effectLst/>
                        <a:latin typeface="Times New Roman" charset="0"/>
                        <a:ea typeface="宋体" charset="-122"/>
                      </a:endParaRPr>
                    </a:p>
                  </a:txBody>
                  <a:tcPr marL="68580" marR="68580" marT="0" marB="0"/>
                </a:tc>
              </a:tr>
              <a:tr h="618796">
                <a:tc>
                  <a:txBody>
                    <a:bodyPr/>
                    <a:lstStyle/>
                    <a:p>
                      <a:pPr algn="l">
                        <a:spcAft>
                          <a:spcPts val="0"/>
                        </a:spcAft>
                      </a:pPr>
                      <a:r>
                        <a:rPr lang="zh-CN" sz="2800" kern="100">
                          <a:effectLst/>
                        </a:rPr>
                        <a:t>基于</a:t>
                      </a:r>
                      <a:r>
                        <a:rPr lang="en-US" sz="2800" kern="100">
                          <a:effectLst/>
                        </a:rPr>
                        <a:t>Maven</a:t>
                      </a:r>
                      <a:r>
                        <a:rPr lang="zh-CN" sz="2800" kern="100">
                          <a:effectLst/>
                        </a:rPr>
                        <a:t>的构建依赖</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是</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否</a:t>
                      </a:r>
                      <a:endParaRPr lang="zh-CN" sz="2800" kern="100">
                        <a:effectLst/>
                        <a:latin typeface="Times New Roman" charset="0"/>
                        <a:ea typeface="宋体" charset="-122"/>
                      </a:endParaRPr>
                    </a:p>
                  </a:txBody>
                  <a:tcPr marL="68580" marR="68580" marT="0" marB="0"/>
                </a:tc>
              </a:tr>
              <a:tr h="618796">
                <a:tc>
                  <a:txBody>
                    <a:bodyPr/>
                    <a:lstStyle/>
                    <a:p>
                      <a:pPr algn="l">
                        <a:spcAft>
                          <a:spcPts val="0"/>
                        </a:spcAft>
                      </a:pPr>
                      <a:r>
                        <a:rPr lang="zh-CN" sz="2800" kern="100">
                          <a:effectLst/>
                        </a:rPr>
                        <a:t>构建变体和多</a:t>
                      </a:r>
                      <a:r>
                        <a:rPr lang="en-US" sz="2800" kern="100">
                          <a:effectLst/>
                        </a:rPr>
                        <a:t>APK</a:t>
                      </a:r>
                      <a:r>
                        <a:rPr lang="zh-CN" sz="2800" kern="100">
                          <a:effectLst/>
                        </a:rPr>
                        <a:t>生成</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是</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否</a:t>
                      </a:r>
                      <a:endParaRPr lang="zh-CN" sz="2800" kern="100">
                        <a:effectLst/>
                        <a:latin typeface="Times New Roman" charset="0"/>
                        <a:ea typeface="宋体" charset="-122"/>
                      </a:endParaRPr>
                    </a:p>
                  </a:txBody>
                  <a:tcPr marL="68580" marR="68580" marT="0" marB="0"/>
                </a:tc>
              </a:tr>
              <a:tr h="618796">
                <a:tc>
                  <a:txBody>
                    <a:bodyPr/>
                    <a:lstStyle/>
                    <a:p>
                      <a:pPr algn="l">
                        <a:spcAft>
                          <a:spcPts val="0"/>
                        </a:spcAft>
                      </a:pPr>
                      <a:r>
                        <a:rPr lang="zh-CN" sz="2800" kern="100">
                          <a:effectLst/>
                        </a:rPr>
                        <a:t>高级的</a:t>
                      </a:r>
                      <a:r>
                        <a:rPr lang="en-US" sz="2800" kern="100">
                          <a:effectLst/>
                        </a:rPr>
                        <a:t>Android</a:t>
                      </a:r>
                      <a:r>
                        <a:rPr lang="zh-CN" sz="2800" kern="100">
                          <a:effectLst/>
                        </a:rPr>
                        <a:t>代码完成和重构</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是</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否</a:t>
                      </a:r>
                      <a:endParaRPr lang="zh-CN" sz="2800" kern="100">
                        <a:effectLst/>
                        <a:latin typeface="Times New Roman" charset="0"/>
                        <a:ea typeface="宋体" charset="-122"/>
                      </a:endParaRPr>
                    </a:p>
                  </a:txBody>
                  <a:tcPr marL="68580" marR="68580" marT="0" marB="0"/>
                </a:tc>
              </a:tr>
              <a:tr h="618796">
                <a:tc>
                  <a:txBody>
                    <a:bodyPr/>
                    <a:lstStyle/>
                    <a:p>
                      <a:pPr algn="l">
                        <a:spcAft>
                          <a:spcPts val="0"/>
                        </a:spcAft>
                      </a:pPr>
                      <a:r>
                        <a:rPr lang="zh-CN" sz="2800" kern="100">
                          <a:effectLst/>
                        </a:rPr>
                        <a:t>图形布局编辑器</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是</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是</a:t>
                      </a:r>
                      <a:endParaRPr lang="zh-CN" sz="2800" kern="100">
                        <a:effectLst/>
                        <a:latin typeface="Times New Roman" charset="0"/>
                        <a:ea typeface="宋体" charset="-122"/>
                      </a:endParaRPr>
                    </a:p>
                  </a:txBody>
                  <a:tcPr marL="68580" marR="68580" marT="0" marB="0"/>
                </a:tc>
              </a:tr>
              <a:tr h="618796">
                <a:tc>
                  <a:txBody>
                    <a:bodyPr/>
                    <a:lstStyle/>
                    <a:p>
                      <a:pPr algn="l">
                        <a:spcAft>
                          <a:spcPts val="0"/>
                        </a:spcAft>
                      </a:pPr>
                      <a:r>
                        <a:rPr lang="en-US" sz="2800" kern="100">
                          <a:effectLst/>
                        </a:rPr>
                        <a:t>APK</a:t>
                      </a:r>
                      <a:r>
                        <a:rPr lang="zh-CN" sz="2800" kern="100">
                          <a:effectLst/>
                        </a:rPr>
                        <a:t>签名和密钥库管理</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是</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a:effectLst/>
                        </a:rPr>
                        <a:t>是</a:t>
                      </a:r>
                      <a:endParaRPr lang="zh-CN" sz="2800" kern="100">
                        <a:effectLst/>
                        <a:latin typeface="Times New Roman" charset="0"/>
                        <a:ea typeface="宋体" charset="-122"/>
                      </a:endParaRPr>
                    </a:p>
                  </a:txBody>
                  <a:tcPr marL="68580" marR="68580" marT="0" marB="0"/>
                </a:tc>
              </a:tr>
              <a:tr h="618796">
                <a:tc>
                  <a:txBody>
                    <a:bodyPr/>
                    <a:lstStyle/>
                    <a:p>
                      <a:pPr algn="l">
                        <a:spcAft>
                          <a:spcPts val="0"/>
                        </a:spcAft>
                      </a:pPr>
                      <a:r>
                        <a:rPr lang="en-US" sz="2800" kern="100">
                          <a:effectLst/>
                        </a:rPr>
                        <a:t>NDK</a:t>
                      </a:r>
                      <a:r>
                        <a:rPr lang="zh-CN" sz="2800" kern="100">
                          <a:effectLst/>
                        </a:rPr>
                        <a:t>支持</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en-US" sz="2800" kern="100">
                          <a:effectLst/>
                        </a:rPr>
                        <a:t>Beta</a:t>
                      </a:r>
                      <a:endParaRPr lang="zh-CN" sz="2800" kern="100">
                        <a:effectLst/>
                        <a:latin typeface="Times New Roman" charset="0"/>
                        <a:ea typeface="宋体" charset="-122"/>
                      </a:endParaRPr>
                    </a:p>
                  </a:txBody>
                  <a:tcPr marL="68580" marR="68580" marT="0" marB="0"/>
                </a:tc>
                <a:tc>
                  <a:txBody>
                    <a:bodyPr/>
                    <a:lstStyle/>
                    <a:p>
                      <a:pPr algn="ctr">
                        <a:spcAft>
                          <a:spcPts val="0"/>
                        </a:spcAft>
                      </a:pPr>
                      <a:r>
                        <a:rPr lang="zh-CN" sz="2800" kern="100" dirty="0">
                          <a:effectLst/>
                        </a:rPr>
                        <a:t>是</a:t>
                      </a:r>
                      <a:endParaRPr lang="zh-CN" sz="2800" kern="1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906441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1.3 </a:t>
            </a:r>
            <a:r>
              <a:rPr lang="zh-CN" altLang="zh-CN" b="1" dirty="0"/>
              <a:t>搭建</a:t>
            </a:r>
            <a:r>
              <a:rPr lang="en-US" altLang="zh-CN" b="1" dirty="0"/>
              <a:t>Android</a:t>
            </a:r>
            <a:r>
              <a:rPr lang="zh-CN" altLang="zh-CN" b="1" dirty="0"/>
              <a:t>开发环境</a:t>
            </a:r>
            <a:r>
              <a:rPr lang="en-US" altLang="zh-CN" b="1" dirty="0"/>
              <a:t>	</a:t>
            </a:r>
            <a:r>
              <a:rPr lang="zh-CN" altLang="zh-CN" b="1" dirty="0"/>
              <a:t/>
            </a:r>
            <a:br>
              <a:rPr lang="zh-CN" altLang="zh-CN" b="1" dirty="0"/>
            </a:br>
            <a:r>
              <a:rPr lang="en-US" altLang="zh-CN" b="1" dirty="0"/>
              <a:t> 1.3.1</a:t>
            </a:r>
            <a:r>
              <a:rPr lang="zh-CN" altLang="zh-CN" b="1" dirty="0"/>
              <a:t>下载</a:t>
            </a:r>
            <a:r>
              <a:rPr lang="en-US" altLang="zh-CN" b="1" dirty="0"/>
              <a:t>JDK</a:t>
            </a:r>
            <a:endParaRPr kumimoji="1" lang="zh-CN" altLang="en-US" dirty="0"/>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）打开游览器，在地址栏中输入</a:t>
            </a:r>
            <a:r>
              <a:rPr lang="en-US" altLang="zh-CN" dirty="0"/>
              <a:t>http://</a:t>
            </a:r>
            <a:r>
              <a:rPr lang="en-US" altLang="zh-CN" dirty="0" err="1"/>
              <a:t>www.oracle.com</a:t>
            </a:r>
            <a:r>
              <a:rPr lang="en-US" altLang="zh-CN" dirty="0"/>
              <a:t>/</a:t>
            </a:r>
            <a:r>
              <a:rPr lang="en-US" altLang="zh-CN" dirty="0" err="1"/>
              <a:t>index.html</a:t>
            </a:r>
            <a:r>
              <a:rPr lang="zh-CN" altLang="zh-CN" dirty="0"/>
              <a:t>，进入</a:t>
            </a:r>
            <a:r>
              <a:rPr lang="en-US" altLang="zh-CN" dirty="0" err="1"/>
              <a:t>Oracel</a:t>
            </a:r>
            <a:r>
              <a:rPr lang="zh-CN" altLang="zh-CN" dirty="0"/>
              <a:t>的官方主页</a:t>
            </a:r>
            <a:r>
              <a:rPr lang="zh-CN" altLang="zh-CN" dirty="0" smtClean="0"/>
              <a:t>，</a:t>
            </a:r>
            <a:endParaRPr kumimoji="1" lang="zh-CN" altLang="en-US" dirty="0"/>
          </a:p>
        </p:txBody>
      </p:sp>
      <p:pic>
        <p:nvPicPr>
          <p:cNvPr id="4" name="图片 3" descr="../屏幕快照%202016-03-06%20上午10.54.4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8100" y="2994255"/>
            <a:ext cx="8222451" cy="3548435"/>
          </a:xfrm>
          <a:prstGeom prst="rect">
            <a:avLst/>
          </a:prstGeom>
          <a:noFill/>
          <a:ln>
            <a:noFill/>
          </a:ln>
        </p:spPr>
      </p:pic>
    </p:spTree>
    <p:extLst>
      <p:ext uri="{BB962C8B-B14F-4D97-AF65-F5344CB8AC3E}">
        <p14:creationId xmlns:p14="http://schemas.microsoft.com/office/powerpoint/2010/main" val="401404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2</a:t>
            </a:r>
            <a:r>
              <a:rPr lang="zh-CN" altLang="zh-CN" dirty="0"/>
              <a:t>）选择</a:t>
            </a:r>
            <a:r>
              <a:rPr lang="en-US" altLang="zh-CN" dirty="0"/>
              <a:t>Downloads</a:t>
            </a:r>
            <a:r>
              <a:rPr lang="zh-CN" altLang="zh-CN" dirty="0"/>
              <a:t>选项卡，选择</a:t>
            </a:r>
            <a:r>
              <a:rPr lang="en-US" altLang="zh-CN" dirty="0"/>
              <a:t>JAVA for Developers</a:t>
            </a:r>
            <a:r>
              <a:rPr lang="zh-CN" altLang="zh-CN" dirty="0"/>
              <a:t>，跳转的页面，单击</a:t>
            </a:r>
            <a:r>
              <a:rPr lang="en-US" altLang="zh-CN" dirty="0"/>
              <a:t>JAVA Platform (JDK) 8u73 / 8u74 </a:t>
            </a:r>
            <a:r>
              <a:rPr lang="zh-CN" altLang="zh-CN" dirty="0"/>
              <a:t>图标</a:t>
            </a:r>
            <a:endParaRPr kumimoji="1" lang="zh-CN" altLang="en-US" dirty="0"/>
          </a:p>
        </p:txBody>
      </p:sp>
      <p:pic>
        <p:nvPicPr>
          <p:cNvPr id="4" name="图片 3" descr="../屏幕快照%202016-03-06%20上午10.57.5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851338"/>
            <a:ext cx="10042634" cy="5707117"/>
          </a:xfrm>
          <a:prstGeom prst="rect">
            <a:avLst/>
          </a:prstGeom>
          <a:noFill/>
          <a:ln>
            <a:noFill/>
          </a:ln>
        </p:spPr>
      </p:pic>
    </p:spTree>
    <p:extLst>
      <p:ext uri="{BB962C8B-B14F-4D97-AF65-F5344CB8AC3E}">
        <p14:creationId xmlns:p14="http://schemas.microsoft.com/office/powerpoint/2010/main" val="962311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3</a:t>
            </a:r>
            <a:r>
              <a:rPr lang="zh-CN" altLang="zh-CN" dirty="0"/>
              <a:t>）在新页面中，同意协议并根据计算机硬件和操作系统选择适当的版本进行下载</a:t>
            </a:r>
            <a:endParaRPr kumimoji="1" lang="zh-CN" altLang="en-US" dirty="0"/>
          </a:p>
        </p:txBody>
      </p:sp>
      <p:pic>
        <p:nvPicPr>
          <p:cNvPr id="4" name="图片 3" descr="../屏幕快照%202016-03-06%20上午11.03.1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5117" y="457199"/>
            <a:ext cx="10105697" cy="6038193"/>
          </a:xfrm>
          <a:prstGeom prst="rect">
            <a:avLst/>
          </a:prstGeom>
          <a:noFill/>
          <a:ln>
            <a:noFill/>
          </a:ln>
        </p:spPr>
      </p:pic>
    </p:spTree>
    <p:extLst>
      <p:ext uri="{BB962C8B-B14F-4D97-AF65-F5344CB8AC3E}">
        <p14:creationId xmlns:p14="http://schemas.microsoft.com/office/powerpoint/2010/main" val="71536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71600" y="677917"/>
            <a:ext cx="9601200" cy="5189483"/>
          </a:xfrm>
        </p:spPr>
        <p:txBody>
          <a:bodyPr>
            <a:noAutofit/>
          </a:bodyPr>
          <a:lstStyle/>
          <a:p>
            <a:pPr marL="0" indent="0" algn="just">
              <a:buNone/>
            </a:pPr>
            <a:r>
              <a:rPr lang="zh-CN" altLang="zh-CN" sz="2800" dirty="0"/>
              <a:t> 黑莓和</a:t>
            </a:r>
            <a:r>
              <a:rPr lang="en-US" altLang="zh-CN" sz="2800" dirty="0"/>
              <a:t>iPhone</a:t>
            </a:r>
            <a:r>
              <a:rPr lang="zh-CN" altLang="zh-CN" sz="2800" dirty="0"/>
              <a:t>都提供了受欢迎、高容量的移动平台，但却分别针对两个不同的消费群体。黑莓是企业业务用户的不二选择。但是，作为一种消费设备，它在易用性和新奇性方面难以与</a:t>
            </a:r>
            <a:r>
              <a:rPr lang="en-US" altLang="zh-CN" sz="2800" dirty="0"/>
              <a:t>iPhone</a:t>
            </a:r>
            <a:r>
              <a:rPr lang="zh-CN" altLang="zh-CN" sz="2800" dirty="0"/>
              <a:t>抗衡。</a:t>
            </a:r>
            <a:r>
              <a:rPr lang="en-US" altLang="zh-CN" sz="2800" dirty="0"/>
              <a:t>Android</a:t>
            </a:r>
            <a:r>
              <a:rPr lang="zh-CN" altLang="zh-CN" sz="2800" dirty="0"/>
              <a:t>系统则是一个成熟的、全开放的平台，它有潜力同时涵盖移动电话的两个不同消费群体，甚至可能缩小工作和娱乐之间的差别。</a:t>
            </a:r>
            <a:r>
              <a:rPr lang="en-US" altLang="zh-CN" sz="2800" dirty="0"/>
              <a:t>Android</a:t>
            </a:r>
            <a:r>
              <a:rPr lang="zh-CN" altLang="zh-CN" sz="2800" dirty="0"/>
              <a:t>系统是一个可靠的平台，它可以经济有效地进行安装部署和提供支持，并且具有了良好的设计、开发环境。如今</a:t>
            </a:r>
            <a:r>
              <a:rPr lang="en-US" altLang="zh-CN" sz="2800" dirty="0"/>
              <a:t>Android</a:t>
            </a:r>
            <a:r>
              <a:rPr lang="zh-CN" altLang="zh-CN" sz="2800" dirty="0"/>
              <a:t>系统已经成为全球应用最广泛的手机操作系统。三星、</a:t>
            </a:r>
            <a:r>
              <a:rPr lang="en-US" altLang="zh-CN" sz="2800" dirty="0"/>
              <a:t>HTC</a:t>
            </a:r>
            <a:r>
              <a:rPr lang="zh-CN" altLang="zh-CN" sz="2800" dirty="0"/>
              <a:t>、华为和小米手机通过</a:t>
            </a:r>
            <a:r>
              <a:rPr lang="en-US" altLang="zh-CN" sz="2800" dirty="0"/>
              <a:t>Android</a:t>
            </a:r>
            <a:r>
              <a:rPr lang="zh-CN" altLang="zh-CN" sz="2800" dirty="0"/>
              <a:t>平台获得了巨大的成功，企业也对</a:t>
            </a:r>
            <a:r>
              <a:rPr lang="en-US" altLang="zh-CN" sz="2800" dirty="0"/>
              <a:t>Android</a:t>
            </a:r>
            <a:r>
              <a:rPr lang="zh-CN" altLang="zh-CN" sz="2800" dirty="0"/>
              <a:t>开发人才的需求迅猛增长。</a:t>
            </a:r>
            <a:r>
              <a:rPr lang="en-US" altLang="zh-CN" sz="2800" dirty="0"/>
              <a:t>Android</a:t>
            </a:r>
            <a:r>
              <a:rPr lang="zh-CN" altLang="zh-CN" sz="2800" dirty="0"/>
              <a:t>平台上的移动开发在软件开发的地位将显得越来越重要。</a:t>
            </a:r>
            <a:r>
              <a:rPr lang="zh-CN" altLang="zh-CN" sz="2800" dirty="0"/>
              <a:t> </a:t>
            </a:r>
            <a:endParaRPr kumimoji="1" lang="zh-CN" altLang="en-US" sz="2800" dirty="0"/>
          </a:p>
        </p:txBody>
      </p:sp>
    </p:spTree>
    <p:extLst>
      <p:ext uri="{BB962C8B-B14F-4D97-AF65-F5344CB8AC3E}">
        <p14:creationId xmlns:p14="http://schemas.microsoft.com/office/powerpoint/2010/main" val="1444612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1.3.2 JDK</a:t>
            </a:r>
            <a:r>
              <a:rPr lang="zh-CN" altLang="zh-CN" b="1" dirty="0"/>
              <a:t>的安装</a:t>
            </a:r>
            <a:endParaRPr kumimoji="1" lang="zh-CN" altLang="en-US" dirty="0"/>
          </a:p>
        </p:txBody>
      </p:sp>
      <p:sp>
        <p:nvSpPr>
          <p:cNvPr id="3" name="内容占位符 2"/>
          <p:cNvSpPr>
            <a:spLocks noGrp="1"/>
          </p:cNvSpPr>
          <p:nvPr>
            <p:ph idx="1"/>
          </p:nvPr>
        </p:nvSpPr>
        <p:spPr>
          <a:xfrm>
            <a:off x="1371600" y="1340069"/>
            <a:ext cx="9601200" cy="4527331"/>
          </a:xfrm>
        </p:spPr>
        <p:txBody>
          <a:bodyPr/>
          <a:lstStyle/>
          <a:p>
            <a:r>
              <a:rPr lang="zh-CN" altLang="zh-CN" dirty="0"/>
              <a:t>下载完适合自己操作系统的</a:t>
            </a:r>
            <a:r>
              <a:rPr lang="en-US" altLang="zh-CN" dirty="0"/>
              <a:t>JDK</a:t>
            </a:r>
            <a:r>
              <a:rPr lang="zh-CN" altLang="zh-CN" dirty="0"/>
              <a:t>版本以后，就可以进行安装了。下面以</a:t>
            </a:r>
            <a:r>
              <a:rPr lang="en-US" altLang="zh-CN" dirty="0"/>
              <a:t>Windows</a:t>
            </a:r>
            <a:r>
              <a:rPr lang="zh-CN" altLang="zh-CN" dirty="0"/>
              <a:t>系统为例，讲解</a:t>
            </a:r>
            <a:r>
              <a:rPr lang="en-US" altLang="zh-CN" dirty="0"/>
              <a:t>JDK</a:t>
            </a:r>
            <a:r>
              <a:rPr lang="zh-CN" altLang="zh-CN" dirty="0"/>
              <a:t>的安装步骤。</a:t>
            </a:r>
          </a:p>
          <a:p>
            <a:r>
              <a:rPr lang="zh-CN" altLang="zh-CN" dirty="0"/>
              <a:t>（</a:t>
            </a:r>
            <a:r>
              <a:rPr lang="en-US" altLang="zh-CN" dirty="0"/>
              <a:t>1</a:t>
            </a:r>
            <a:r>
              <a:rPr lang="zh-CN" altLang="zh-CN" dirty="0"/>
              <a:t>）用鼠标左键双击</a:t>
            </a:r>
            <a:r>
              <a:rPr lang="en-US" altLang="zh-CN" dirty="0"/>
              <a:t>JDK</a:t>
            </a:r>
            <a:r>
              <a:rPr lang="zh-CN" altLang="zh-CN" dirty="0"/>
              <a:t>安装包，会出现下图所示的安装界面，然后选择下一步</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209256" y="2468704"/>
            <a:ext cx="6833378" cy="4247405"/>
          </a:xfrm>
          <a:prstGeom prst="rect">
            <a:avLst/>
          </a:prstGeom>
          <a:noFill/>
          <a:ln>
            <a:noFill/>
          </a:ln>
        </p:spPr>
      </p:pic>
    </p:spTree>
    <p:extLst>
      <p:ext uri="{BB962C8B-B14F-4D97-AF65-F5344CB8AC3E}">
        <p14:creationId xmlns:p14="http://schemas.microsoft.com/office/powerpoint/2010/main" val="2144500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3</a:t>
            </a:r>
            <a:r>
              <a:rPr lang="zh-CN" altLang="zh-CN" dirty="0"/>
              <a:t>）在打开的如图</a:t>
            </a:r>
            <a:r>
              <a:rPr lang="en-US" altLang="zh-CN" dirty="0"/>
              <a:t>1.6</a:t>
            </a:r>
            <a:r>
              <a:rPr lang="zh-CN" altLang="zh-CN" dirty="0"/>
              <a:t>所示的对话框中，单击“更改”按钮，将安装位置改为</a:t>
            </a:r>
            <a:r>
              <a:rPr lang="en-US" altLang="zh-CN" dirty="0"/>
              <a:t>C:\JAVA\jdk1.7.0_01</a:t>
            </a:r>
            <a:r>
              <a:rPr lang="zh-CN" altLang="zh-CN" dirty="0"/>
              <a:t>（根据版本决定最后</a:t>
            </a:r>
            <a:r>
              <a:rPr lang="en-US" altLang="zh-CN" dirty="0" err="1"/>
              <a:t>jdk</a:t>
            </a:r>
            <a:r>
              <a:rPr lang="zh-CN" altLang="zh-CN" dirty="0"/>
              <a:t>编号）</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671145" y="961697"/>
            <a:ext cx="8418786" cy="5155324"/>
          </a:xfrm>
          <a:prstGeom prst="rect">
            <a:avLst/>
          </a:prstGeom>
          <a:noFill/>
          <a:ln>
            <a:noFill/>
          </a:ln>
        </p:spPr>
      </p:pic>
    </p:spTree>
    <p:extLst>
      <p:ext uri="{BB962C8B-B14F-4D97-AF65-F5344CB8AC3E}">
        <p14:creationId xmlns:p14="http://schemas.microsoft.com/office/powerpoint/2010/main" val="528548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4</a:t>
            </a:r>
            <a:r>
              <a:rPr lang="zh-CN" altLang="zh-CN" dirty="0"/>
              <a:t>）点击</a:t>
            </a:r>
            <a:r>
              <a:rPr lang="en-US" altLang="zh-CN" dirty="0"/>
              <a:t>“</a:t>
            </a:r>
            <a:r>
              <a:rPr lang="zh-CN" altLang="zh-CN" dirty="0"/>
              <a:t>下一步</a:t>
            </a:r>
            <a:r>
              <a:rPr lang="en-US" altLang="zh-CN" dirty="0"/>
              <a:t>”</a:t>
            </a:r>
            <a:r>
              <a:rPr lang="zh-CN" altLang="zh-CN" dirty="0"/>
              <a:t>出现下图所示的</a:t>
            </a:r>
            <a:r>
              <a:rPr lang="en-US" altLang="zh-CN" dirty="0"/>
              <a:t>“</a:t>
            </a:r>
            <a:r>
              <a:rPr lang="zh-CN" altLang="zh-CN" dirty="0"/>
              <a:t>正在安装</a:t>
            </a:r>
            <a:r>
              <a:rPr lang="en-US" altLang="zh-CN" dirty="0"/>
              <a:t>”</a:t>
            </a:r>
            <a:r>
              <a:rPr lang="zh-CN" altLang="zh-CN" dirty="0"/>
              <a:t>界面</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002221" y="630620"/>
            <a:ext cx="8607971" cy="5801710"/>
          </a:xfrm>
          <a:prstGeom prst="rect">
            <a:avLst/>
          </a:prstGeom>
          <a:noFill/>
          <a:ln>
            <a:noFill/>
          </a:ln>
        </p:spPr>
      </p:pic>
    </p:spTree>
    <p:extLst>
      <p:ext uri="{BB962C8B-B14F-4D97-AF65-F5344CB8AC3E}">
        <p14:creationId xmlns:p14="http://schemas.microsoft.com/office/powerpoint/2010/main" val="37060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5</a:t>
            </a:r>
            <a:r>
              <a:rPr lang="zh-CN" altLang="zh-CN" dirty="0"/>
              <a:t>）当弹出如图</a:t>
            </a:r>
            <a:r>
              <a:rPr lang="en-US" altLang="zh-CN" dirty="0"/>
              <a:t>1.9</a:t>
            </a:r>
            <a:r>
              <a:rPr lang="zh-CN" altLang="zh-CN" dirty="0"/>
              <a:t>所示的</a:t>
            </a:r>
            <a:r>
              <a:rPr lang="en-US" altLang="zh-CN" dirty="0"/>
              <a:t>JRE</a:t>
            </a:r>
            <a:r>
              <a:rPr lang="zh-CN" altLang="zh-CN" dirty="0"/>
              <a:t>安装路径选择对话框时，单击“更改”按钮，将安装路径改为</a:t>
            </a:r>
            <a:r>
              <a:rPr lang="en-US" altLang="zh-CN" dirty="0"/>
              <a:t>C:\JAVA\jre7\</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135117" y="788276"/>
            <a:ext cx="5234152" cy="3957145"/>
          </a:xfrm>
          <a:prstGeom prst="rect">
            <a:avLst/>
          </a:prstGeom>
          <a:noFill/>
          <a:ln>
            <a:noFill/>
          </a:ln>
        </p:spPr>
      </p:pic>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661905" y="3052029"/>
            <a:ext cx="4846923" cy="3506426"/>
          </a:xfrm>
          <a:prstGeom prst="rect">
            <a:avLst/>
          </a:prstGeom>
          <a:noFill/>
          <a:ln>
            <a:noFill/>
          </a:ln>
        </p:spPr>
      </p:pic>
    </p:spTree>
    <p:extLst>
      <p:ext uri="{BB962C8B-B14F-4D97-AF65-F5344CB8AC3E}">
        <p14:creationId xmlns:p14="http://schemas.microsoft.com/office/powerpoint/2010/main" val="11383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6</a:t>
            </a:r>
            <a:r>
              <a:rPr lang="zh-CN" altLang="zh-CN" dirty="0"/>
              <a:t>）单击“下一步”按钮进行安装</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891862" y="867103"/>
            <a:ext cx="8150771" cy="5218387"/>
          </a:xfrm>
          <a:prstGeom prst="rect">
            <a:avLst/>
          </a:prstGeom>
          <a:noFill/>
          <a:ln>
            <a:noFill/>
          </a:ln>
        </p:spPr>
      </p:pic>
    </p:spTree>
    <p:extLst>
      <p:ext uri="{BB962C8B-B14F-4D97-AF65-F5344CB8AC3E}">
        <p14:creationId xmlns:p14="http://schemas.microsoft.com/office/powerpoint/2010/main" val="1962953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7</a:t>
            </a:r>
            <a:r>
              <a:rPr lang="zh-CN" altLang="zh-CN" dirty="0"/>
              <a:t>）安装完成后，弹出如图</a:t>
            </a:r>
            <a:r>
              <a:rPr lang="en-US" altLang="zh-CN" dirty="0" err="1"/>
              <a:t>x.x</a:t>
            </a:r>
            <a:r>
              <a:rPr lang="zh-CN" altLang="zh-CN" dirty="0"/>
              <a:t>所示的对话框，单击完成，结束安装</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006648" y="671437"/>
            <a:ext cx="9009019" cy="5713598"/>
          </a:xfrm>
          <a:prstGeom prst="rect">
            <a:avLst/>
          </a:prstGeom>
          <a:noFill/>
          <a:ln>
            <a:noFill/>
          </a:ln>
        </p:spPr>
      </p:pic>
    </p:spTree>
    <p:extLst>
      <p:ext uri="{BB962C8B-B14F-4D97-AF65-F5344CB8AC3E}">
        <p14:creationId xmlns:p14="http://schemas.microsoft.com/office/powerpoint/2010/main" val="1720193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1.3.3 JDK</a:t>
            </a:r>
            <a:r>
              <a:rPr lang="zh-CN" altLang="zh-CN" b="1" dirty="0"/>
              <a:t>的环境变量配置</a:t>
            </a:r>
            <a:endParaRPr kumimoji="1" lang="zh-CN" altLang="en-US" dirty="0"/>
          </a:p>
        </p:txBody>
      </p:sp>
      <p:sp>
        <p:nvSpPr>
          <p:cNvPr id="3" name="内容占位符 2"/>
          <p:cNvSpPr>
            <a:spLocks noGrp="1"/>
          </p:cNvSpPr>
          <p:nvPr>
            <p:ph idx="1"/>
          </p:nvPr>
        </p:nvSpPr>
        <p:spPr/>
        <p:txBody>
          <a:bodyPr/>
          <a:lstStyle/>
          <a:p>
            <a:r>
              <a:rPr lang="zh-CN" altLang="zh-CN" dirty="0"/>
              <a:t>完成了前面的步骤，只是把</a:t>
            </a:r>
            <a:r>
              <a:rPr lang="en-US" altLang="zh-CN" dirty="0"/>
              <a:t>JDK</a:t>
            </a:r>
            <a:r>
              <a:rPr lang="zh-CN" altLang="zh-CN" dirty="0"/>
              <a:t>环境安装完成了。这个时候还要通过一系列的环境变量的配置才能使用</a:t>
            </a:r>
            <a:r>
              <a:rPr lang="en-US" altLang="zh-CN" dirty="0"/>
              <a:t>JDK</a:t>
            </a:r>
            <a:r>
              <a:rPr lang="zh-CN" altLang="zh-CN" dirty="0"/>
              <a:t>环境进行</a:t>
            </a:r>
            <a:r>
              <a:rPr lang="en-US" altLang="zh-CN" dirty="0"/>
              <a:t>Android/JAVA</a:t>
            </a:r>
            <a:r>
              <a:rPr lang="zh-CN" altLang="zh-CN" dirty="0"/>
              <a:t>开发。配置环境变量包括</a:t>
            </a:r>
            <a:r>
              <a:rPr lang="en-US" altLang="zh-CN" dirty="0" err="1"/>
              <a:t>JAVA_home</a:t>
            </a:r>
            <a:r>
              <a:rPr lang="zh-CN" altLang="zh-CN" dirty="0"/>
              <a:t>，</a:t>
            </a:r>
            <a:r>
              <a:rPr lang="en-US" altLang="zh-CN" dirty="0"/>
              <a:t>path</a:t>
            </a:r>
            <a:r>
              <a:rPr lang="zh-CN" altLang="zh-CN" dirty="0"/>
              <a:t>和</a:t>
            </a:r>
            <a:r>
              <a:rPr lang="en-US" altLang="zh-CN" dirty="0" err="1"/>
              <a:t>classpath</a:t>
            </a:r>
            <a:r>
              <a:rPr lang="zh-CN" altLang="zh-CN" dirty="0"/>
              <a:t>三个部分。</a:t>
            </a:r>
          </a:p>
          <a:p>
            <a:r>
              <a:rPr lang="zh-CN" altLang="zh-CN" dirty="0"/>
              <a:t>（</a:t>
            </a:r>
            <a:r>
              <a:rPr lang="en-US" altLang="zh-CN" dirty="0"/>
              <a:t>1</a:t>
            </a:r>
            <a:r>
              <a:rPr lang="zh-CN" altLang="zh-CN" dirty="0"/>
              <a:t>）用鼠标右击</a:t>
            </a:r>
            <a:r>
              <a:rPr lang="en-US" altLang="zh-CN" dirty="0"/>
              <a:t>“</a:t>
            </a:r>
            <a:r>
              <a:rPr lang="zh-CN" altLang="zh-CN" dirty="0"/>
              <a:t>我的电脑</a:t>
            </a:r>
            <a:r>
              <a:rPr lang="en-US" altLang="zh-CN" dirty="0"/>
              <a:t>”</a:t>
            </a:r>
            <a:r>
              <a:rPr lang="zh-CN" altLang="zh-CN" dirty="0"/>
              <a:t>，选择</a:t>
            </a:r>
            <a:r>
              <a:rPr lang="en-US" altLang="zh-CN" dirty="0"/>
              <a:t>“</a:t>
            </a:r>
            <a:r>
              <a:rPr lang="zh-CN" altLang="zh-CN" dirty="0"/>
              <a:t>属性</a:t>
            </a:r>
            <a:r>
              <a:rPr lang="en-US" altLang="zh-CN" dirty="0"/>
              <a:t>”-&gt;“</a:t>
            </a:r>
            <a:r>
              <a:rPr lang="zh-CN" altLang="zh-CN" dirty="0"/>
              <a:t>高级</a:t>
            </a:r>
            <a:r>
              <a:rPr lang="en-US" altLang="zh-CN" dirty="0"/>
              <a:t>”-&gt;“</a:t>
            </a:r>
            <a:r>
              <a:rPr lang="zh-CN" altLang="zh-CN" dirty="0"/>
              <a:t>环境变量</a:t>
            </a:r>
            <a:r>
              <a:rPr lang="en-US" altLang="zh-CN" dirty="0"/>
              <a:t>”-&gt;“</a:t>
            </a:r>
            <a:r>
              <a:rPr lang="zh-CN" altLang="zh-CN" dirty="0"/>
              <a:t>系统变量</a:t>
            </a:r>
            <a:r>
              <a:rPr lang="en-US" altLang="zh-CN" dirty="0"/>
              <a:t>”-&gt;“</a:t>
            </a:r>
            <a:r>
              <a:rPr lang="zh-CN" altLang="zh-CN" dirty="0"/>
              <a:t>新建</a:t>
            </a:r>
            <a:r>
              <a:rPr lang="en-US" altLang="zh-CN" dirty="0"/>
              <a:t>”</a:t>
            </a:r>
            <a:endParaRPr kumimoji="1" lang="zh-CN" altLang="en-US" dirty="0"/>
          </a:p>
        </p:txBody>
      </p:sp>
    </p:spTree>
    <p:extLst>
      <p:ext uri="{BB962C8B-B14F-4D97-AF65-F5344CB8AC3E}">
        <p14:creationId xmlns:p14="http://schemas.microsoft.com/office/powerpoint/2010/main" val="389460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endParaRPr kumimoji="1" lang="zh-CN" altLang="en-US"/>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135117" y="110359"/>
            <a:ext cx="10752083" cy="6747641"/>
          </a:xfrm>
          <a:prstGeom prst="rect">
            <a:avLst/>
          </a:prstGeom>
          <a:noFill/>
          <a:ln>
            <a:noFill/>
          </a:ln>
        </p:spPr>
      </p:pic>
    </p:spTree>
    <p:extLst>
      <p:ext uri="{BB962C8B-B14F-4D97-AF65-F5344CB8AC3E}">
        <p14:creationId xmlns:p14="http://schemas.microsoft.com/office/powerpoint/2010/main" val="1868340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2</a:t>
            </a:r>
            <a:r>
              <a:rPr lang="zh-CN" altLang="zh-CN" dirty="0"/>
              <a:t>）在</a:t>
            </a:r>
            <a:r>
              <a:rPr lang="en-US" altLang="zh-CN" dirty="0"/>
              <a:t>“</a:t>
            </a:r>
            <a:r>
              <a:rPr lang="zh-CN" altLang="zh-CN" dirty="0"/>
              <a:t>变量名</a:t>
            </a:r>
            <a:r>
              <a:rPr lang="en-US" altLang="zh-CN" dirty="0"/>
              <a:t>”</a:t>
            </a:r>
            <a:r>
              <a:rPr lang="zh-CN" altLang="zh-CN" dirty="0"/>
              <a:t>输入框中写入</a:t>
            </a:r>
            <a:r>
              <a:rPr lang="en-US" altLang="zh-CN" dirty="0"/>
              <a:t>“</a:t>
            </a:r>
            <a:r>
              <a:rPr lang="en-US" altLang="zh-CN" dirty="0" err="1"/>
              <a:t>JAVA_home</a:t>
            </a:r>
            <a:r>
              <a:rPr lang="en-US" altLang="zh-CN" dirty="0"/>
              <a:t>”</a:t>
            </a:r>
            <a:r>
              <a:rPr lang="zh-CN" altLang="zh-CN" dirty="0"/>
              <a:t>，在</a:t>
            </a:r>
            <a:r>
              <a:rPr lang="en-US" altLang="zh-CN" dirty="0"/>
              <a:t>“</a:t>
            </a:r>
            <a:r>
              <a:rPr lang="zh-CN" altLang="zh-CN" dirty="0"/>
              <a:t>变量值</a:t>
            </a:r>
            <a:r>
              <a:rPr lang="en-US" altLang="zh-CN" dirty="0"/>
              <a:t>”</a:t>
            </a:r>
            <a:r>
              <a:rPr lang="zh-CN" altLang="zh-CN" dirty="0"/>
              <a:t>输入框中写入</a:t>
            </a:r>
            <a:r>
              <a:rPr lang="en-US" altLang="zh-CN" dirty="0"/>
              <a:t>“C:\JAVA\jdk1.7.0_01” </a:t>
            </a:r>
            <a:r>
              <a:rPr lang="zh-CN" altLang="zh-CN" dirty="0"/>
              <a:t>（根据安装路径填写），然后点击</a:t>
            </a:r>
            <a:r>
              <a:rPr lang="en-US" altLang="zh-CN" dirty="0"/>
              <a:t>“</a:t>
            </a:r>
            <a:r>
              <a:rPr lang="zh-CN" altLang="zh-CN" dirty="0"/>
              <a:t>确定</a:t>
            </a:r>
            <a:r>
              <a:rPr lang="en-US" altLang="zh-CN" dirty="0"/>
              <a:t>”</a:t>
            </a:r>
            <a:r>
              <a:rPr lang="zh-CN" altLang="zh-CN" dirty="0"/>
              <a:t>，</a:t>
            </a:r>
            <a:r>
              <a:rPr lang="en-US" altLang="zh-CN" dirty="0" err="1"/>
              <a:t>JAVA_home</a:t>
            </a:r>
            <a:r>
              <a:rPr lang="zh-CN" altLang="zh-CN" dirty="0"/>
              <a:t>就设置完成了</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340068" y="1529254"/>
            <a:ext cx="10342179" cy="4099035"/>
          </a:xfrm>
          <a:prstGeom prst="rect">
            <a:avLst/>
          </a:prstGeom>
          <a:noFill/>
          <a:ln>
            <a:noFill/>
          </a:ln>
        </p:spPr>
      </p:pic>
    </p:spTree>
    <p:extLst>
      <p:ext uri="{BB962C8B-B14F-4D97-AF65-F5344CB8AC3E}">
        <p14:creationId xmlns:p14="http://schemas.microsoft.com/office/powerpoint/2010/main" val="694913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3</a:t>
            </a:r>
            <a:r>
              <a:rPr lang="zh-CN" altLang="zh-CN" dirty="0"/>
              <a:t>）下面开始</a:t>
            </a:r>
            <a:r>
              <a:rPr lang="en-US" altLang="zh-CN" dirty="0"/>
              <a:t>“</a:t>
            </a:r>
            <a:r>
              <a:rPr lang="en-US" altLang="zh-CN" dirty="0" err="1"/>
              <a:t>classpath</a:t>
            </a:r>
            <a:r>
              <a:rPr lang="en-US" altLang="zh-CN" dirty="0"/>
              <a:t>”</a:t>
            </a:r>
            <a:r>
              <a:rPr lang="zh-CN" altLang="zh-CN" dirty="0"/>
              <a:t>的配置。选中</a:t>
            </a:r>
            <a:r>
              <a:rPr lang="en-US" altLang="zh-CN" dirty="0"/>
              <a:t>“</a:t>
            </a:r>
            <a:r>
              <a:rPr lang="zh-CN" altLang="zh-CN" dirty="0"/>
              <a:t>系统变量</a:t>
            </a:r>
            <a:r>
              <a:rPr lang="en-US" altLang="zh-CN" dirty="0"/>
              <a:t>”</a:t>
            </a:r>
            <a:r>
              <a:rPr lang="zh-CN" altLang="zh-CN" dirty="0"/>
              <a:t>查看是否有</a:t>
            </a:r>
            <a:r>
              <a:rPr lang="en-US" altLang="zh-CN" dirty="0" err="1"/>
              <a:t>classpath</a:t>
            </a:r>
            <a:r>
              <a:rPr lang="zh-CN" altLang="zh-CN" dirty="0"/>
              <a:t>项目，如果没有就点击</a:t>
            </a:r>
            <a:r>
              <a:rPr lang="en-US" altLang="zh-CN" dirty="0"/>
              <a:t>“</a:t>
            </a:r>
            <a:r>
              <a:rPr lang="zh-CN" altLang="zh-CN" dirty="0"/>
              <a:t>新建</a:t>
            </a:r>
            <a:r>
              <a:rPr lang="en-US" altLang="zh-CN" dirty="0"/>
              <a:t>”</a:t>
            </a:r>
            <a:r>
              <a:rPr lang="zh-CN" altLang="zh-CN" dirty="0"/>
              <a:t>，如果已经存在就选中</a:t>
            </a:r>
            <a:r>
              <a:rPr lang="en-US" altLang="zh-CN" dirty="0" err="1"/>
              <a:t>classpath</a:t>
            </a:r>
            <a:r>
              <a:rPr lang="zh-CN" altLang="zh-CN" dirty="0"/>
              <a:t>选项，点击</a:t>
            </a:r>
            <a:r>
              <a:rPr lang="en-US" altLang="zh-CN" dirty="0"/>
              <a:t>“</a:t>
            </a:r>
            <a:r>
              <a:rPr lang="zh-CN" altLang="zh-CN" dirty="0"/>
              <a:t>编辑</a:t>
            </a:r>
            <a:r>
              <a:rPr lang="en-US" altLang="zh-CN" dirty="0"/>
              <a:t>”</a:t>
            </a:r>
            <a:r>
              <a:rPr lang="zh-CN" altLang="zh-CN" dirty="0"/>
              <a:t>按钮，然后在</a:t>
            </a:r>
            <a:r>
              <a:rPr lang="en-US" altLang="zh-CN" dirty="0"/>
              <a:t>“</a:t>
            </a:r>
            <a:r>
              <a:rPr lang="zh-CN" altLang="zh-CN" dirty="0"/>
              <a:t>变量名</a:t>
            </a:r>
            <a:r>
              <a:rPr lang="en-US" altLang="zh-CN" dirty="0"/>
              <a:t>”</a:t>
            </a:r>
            <a:r>
              <a:rPr lang="zh-CN" altLang="zh-CN" dirty="0"/>
              <a:t>中填写</a:t>
            </a:r>
            <a:r>
              <a:rPr lang="en-US" altLang="zh-CN" dirty="0"/>
              <a:t>“</a:t>
            </a:r>
            <a:r>
              <a:rPr lang="en-US" altLang="zh-CN" dirty="0" err="1"/>
              <a:t>classpath</a:t>
            </a:r>
            <a:r>
              <a:rPr lang="en-US" altLang="zh-CN" dirty="0"/>
              <a:t>”</a:t>
            </a:r>
            <a:r>
              <a:rPr lang="zh-CN" altLang="zh-CN" dirty="0"/>
              <a:t>，在</a:t>
            </a:r>
            <a:r>
              <a:rPr lang="en-US" altLang="zh-CN" dirty="0"/>
              <a:t>“</a:t>
            </a:r>
            <a:r>
              <a:rPr lang="zh-CN" altLang="zh-CN" dirty="0"/>
              <a:t>变量值</a:t>
            </a:r>
            <a:r>
              <a:rPr lang="en-US" altLang="zh-CN" dirty="0"/>
              <a:t>”</a:t>
            </a:r>
            <a:r>
              <a:rPr lang="zh-CN" altLang="zh-CN" dirty="0"/>
              <a:t>中添加</a:t>
            </a:r>
            <a:r>
              <a:rPr lang="en-US" altLang="zh-CN" dirty="0"/>
              <a:t>“C:\JAVA\jdk1.7.0_01\</a:t>
            </a:r>
            <a:r>
              <a:rPr lang="en-US" altLang="zh-CN" dirty="0" err="1"/>
              <a:t>jre</a:t>
            </a:r>
            <a:r>
              <a:rPr lang="en-US" altLang="zh-CN" dirty="0"/>
              <a:t>\lib”</a:t>
            </a:r>
            <a:r>
              <a:rPr lang="zh-CN" altLang="zh-CN" dirty="0"/>
              <a:t>（根据安装路径填写）。注意：添加部分与前面用“</a:t>
            </a:r>
            <a:r>
              <a:rPr lang="en-US" altLang="zh-CN" dirty="0"/>
              <a:t>;</a:t>
            </a:r>
            <a:r>
              <a:rPr lang="zh-CN" altLang="zh-CN" dirty="0"/>
              <a:t>”号隔开</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826840" y="1589678"/>
            <a:ext cx="8420746" cy="4874184"/>
          </a:xfrm>
          <a:prstGeom prst="rect">
            <a:avLst/>
          </a:prstGeom>
          <a:noFill/>
          <a:ln>
            <a:noFill/>
          </a:ln>
        </p:spPr>
      </p:pic>
    </p:spTree>
    <p:extLst>
      <p:ext uri="{BB962C8B-B14F-4D97-AF65-F5344CB8AC3E}">
        <p14:creationId xmlns:p14="http://schemas.microsoft.com/office/powerpoint/2010/main" val="1401945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1.1</a:t>
            </a:r>
            <a:r>
              <a:rPr lang="zh-CN" altLang="zh-CN" b="1" dirty="0"/>
              <a:t>什么是</a:t>
            </a:r>
            <a:r>
              <a:rPr lang="en-US" altLang="zh-CN" b="1" dirty="0"/>
              <a:t>Android</a:t>
            </a:r>
            <a:r>
              <a:rPr lang="zh-CN" altLang="zh-CN" b="1" dirty="0"/>
              <a:t/>
            </a:r>
            <a:br>
              <a:rPr lang="zh-CN" altLang="zh-CN" b="1" dirty="0"/>
            </a:br>
            <a:endParaRPr kumimoji="1" lang="zh-CN" altLang="en-US" dirty="0"/>
          </a:p>
        </p:txBody>
      </p:sp>
      <p:sp>
        <p:nvSpPr>
          <p:cNvPr id="3" name="内容占位符 2"/>
          <p:cNvSpPr>
            <a:spLocks noGrp="1"/>
          </p:cNvSpPr>
          <p:nvPr>
            <p:ph idx="1"/>
          </p:nvPr>
        </p:nvSpPr>
        <p:spPr>
          <a:xfrm>
            <a:off x="1371599" y="1513490"/>
            <a:ext cx="10484069" cy="4353910"/>
          </a:xfrm>
        </p:spPr>
        <p:txBody>
          <a:bodyPr>
            <a:normAutofit/>
          </a:bodyPr>
          <a:lstStyle/>
          <a:p>
            <a:pPr marL="0" indent="0">
              <a:buNone/>
            </a:pPr>
            <a:r>
              <a:rPr lang="en-US" altLang="zh-CN" dirty="0"/>
              <a:t>Android</a:t>
            </a:r>
            <a:r>
              <a:rPr lang="zh-CN" altLang="zh-CN" dirty="0"/>
              <a:t>是</a:t>
            </a:r>
            <a:r>
              <a:rPr lang="en-US" altLang="zh-CN" dirty="0"/>
              <a:t>Google</a:t>
            </a:r>
            <a:r>
              <a:rPr lang="zh-CN" altLang="zh-CN" dirty="0"/>
              <a:t>公司专门为移动设备开发的平台，其中包含操作系统，中间件和核心应用等。</a:t>
            </a:r>
            <a:r>
              <a:rPr lang="en-US" altLang="zh-CN" dirty="0"/>
              <a:t>Android</a:t>
            </a:r>
            <a:r>
              <a:rPr lang="zh-CN" altLang="zh-CN" dirty="0"/>
              <a:t>早期由</a:t>
            </a:r>
            <a:r>
              <a:rPr lang="en-US" altLang="zh-CN" dirty="0"/>
              <a:t>Andy Rubin</a:t>
            </a:r>
            <a:r>
              <a:rPr lang="zh-CN" altLang="zh-CN" dirty="0"/>
              <a:t>（</a:t>
            </a:r>
            <a:r>
              <a:rPr lang="en-US" altLang="zh-CN" dirty="0"/>
              <a:t>Android</a:t>
            </a:r>
            <a:r>
              <a:rPr lang="zh-CN" altLang="zh-CN" dirty="0"/>
              <a:t>之父）创办。</a:t>
            </a:r>
            <a:r>
              <a:rPr lang="en-US" altLang="zh-CN" dirty="0"/>
              <a:t>Google</a:t>
            </a:r>
            <a:r>
              <a:rPr lang="zh-CN" altLang="zh-CN" dirty="0"/>
              <a:t>于</a:t>
            </a:r>
            <a:r>
              <a:rPr lang="en-US" altLang="zh-CN" dirty="0"/>
              <a:t>2005</a:t>
            </a:r>
            <a:r>
              <a:rPr lang="zh-CN" altLang="zh-CN" dirty="0"/>
              <a:t>年收购了成立约</a:t>
            </a:r>
            <a:r>
              <a:rPr lang="en-US" altLang="zh-CN" dirty="0"/>
              <a:t>22</a:t>
            </a:r>
            <a:r>
              <a:rPr lang="zh-CN" altLang="zh-CN" dirty="0"/>
              <a:t>个月的</a:t>
            </a:r>
            <a:r>
              <a:rPr lang="en-US" altLang="zh-CN" dirty="0"/>
              <a:t>Android</a:t>
            </a:r>
            <a:r>
              <a:rPr lang="zh-CN" altLang="zh-CN" dirty="0"/>
              <a:t>公司，开始了短信、手机检索、定位等业务，进入了基于</a:t>
            </a:r>
            <a:r>
              <a:rPr lang="en-US" altLang="zh-CN" dirty="0"/>
              <a:t>Linux</a:t>
            </a:r>
            <a:r>
              <a:rPr lang="zh-CN" altLang="zh-CN" dirty="0"/>
              <a:t>平台的开发。 </a:t>
            </a:r>
            <a:r>
              <a:rPr lang="en-US" altLang="zh-CN" dirty="0"/>
              <a:t>Google</a:t>
            </a:r>
            <a:r>
              <a:rPr lang="zh-CN" altLang="zh-CN" dirty="0"/>
              <a:t>公司在</a:t>
            </a:r>
            <a:r>
              <a:rPr lang="en-US" altLang="zh-CN" dirty="0"/>
              <a:t>2007</a:t>
            </a:r>
            <a:r>
              <a:rPr lang="zh-CN" altLang="zh-CN" dirty="0"/>
              <a:t>年</a:t>
            </a:r>
            <a:r>
              <a:rPr lang="en-US" altLang="zh-CN" dirty="0"/>
              <a:t>11</a:t>
            </a:r>
            <a:r>
              <a:rPr lang="zh-CN" altLang="zh-CN" dirty="0"/>
              <a:t>月</a:t>
            </a:r>
            <a:r>
              <a:rPr lang="en-US" altLang="zh-CN" dirty="0"/>
              <a:t>5</a:t>
            </a:r>
            <a:r>
              <a:rPr lang="zh-CN" altLang="zh-CN" dirty="0"/>
              <a:t>日正式公布了这个平台，之后由开放手机联盟（</a:t>
            </a:r>
            <a:r>
              <a:rPr lang="en-US" altLang="zh-CN" dirty="0"/>
              <a:t>Open Handset Alliance</a:t>
            </a:r>
            <a:r>
              <a:rPr lang="zh-CN" altLang="zh-CN" dirty="0"/>
              <a:t>）开发。</a:t>
            </a:r>
            <a:r>
              <a:rPr lang="en-US" altLang="zh-CN" dirty="0"/>
              <a:t>Open Handset Alliance</a:t>
            </a:r>
            <a:r>
              <a:rPr lang="zh-CN" altLang="zh-CN" dirty="0"/>
              <a:t>组织由一群共同致力于构建更好的移动电话的公司组成。这个组织由</a:t>
            </a:r>
            <a:r>
              <a:rPr lang="en-US" altLang="zh-CN" dirty="0"/>
              <a:t>Google</a:t>
            </a:r>
            <a:r>
              <a:rPr lang="zh-CN" altLang="zh-CN" dirty="0"/>
              <a:t>领导，包含了移动运营商、手持设备制造商、零部件制造商、软件解决方案和平台提供商以及市场营销公司。</a:t>
            </a:r>
            <a:r>
              <a:rPr lang="en-US" altLang="zh-CN" dirty="0"/>
              <a:t>Android</a:t>
            </a:r>
            <a:r>
              <a:rPr lang="zh-CN" altLang="zh-CN" dirty="0"/>
              <a:t>平台的更新速度很快，第一个版本是</a:t>
            </a:r>
            <a:r>
              <a:rPr lang="en-US" altLang="zh-CN" dirty="0"/>
              <a:t>Android 1.5 Cupcake(</a:t>
            </a:r>
            <a:r>
              <a:rPr lang="zh-CN" altLang="zh-CN" dirty="0"/>
              <a:t>蛋糕杯</a:t>
            </a:r>
            <a:r>
              <a:rPr lang="en-US" altLang="zh-CN" dirty="0"/>
              <a:t>)</a:t>
            </a:r>
            <a:r>
              <a:rPr lang="zh-CN" altLang="zh-CN" dirty="0"/>
              <a:t>接下来是</a:t>
            </a:r>
            <a:r>
              <a:rPr lang="en-US" altLang="zh-CN" dirty="0"/>
              <a:t>Android 1.6 Donut</a:t>
            </a:r>
            <a:r>
              <a:rPr lang="zh-CN" altLang="zh-CN" dirty="0"/>
              <a:t>（甜甜圈）、</a:t>
            </a:r>
            <a:r>
              <a:rPr lang="en-US" altLang="zh-CN" dirty="0"/>
              <a:t>Android 2.0/2.0.1/2.1 Eclair </a:t>
            </a:r>
            <a:r>
              <a:rPr lang="zh-CN" altLang="zh-CN" dirty="0"/>
              <a:t>（法式奶油夹心松饼）、</a:t>
            </a:r>
            <a:r>
              <a:rPr lang="en-US" altLang="zh-CN" dirty="0"/>
              <a:t>Android 2.2/2.2.1 </a:t>
            </a:r>
            <a:r>
              <a:rPr lang="en-US" altLang="zh-CN" dirty="0" err="1"/>
              <a:t>Froyo</a:t>
            </a:r>
            <a:r>
              <a:rPr lang="zh-CN" altLang="zh-CN" dirty="0"/>
              <a:t>（冻酸奶）、</a:t>
            </a:r>
            <a:r>
              <a:rPr lang="en-US" altLang="zh-CN" dirty="0"/>
              <a:t>Android 2.3 Gingerbread </a:t>
            </a:r>
            <a:r>
              <a:rPr lang="zh-CN" altLang="zh-CN" dirty="0"/>
              <a:t>（姜饼）、</a:t>
            </a:r>
            <a:r>
              <a:rPr lang="en-US" altLang="zh-CN" dirty="0"/>
              <a:t>Android 3.0 Honeycomb</a:t>
            </a:r>
            <a:r>
              <a:rPr lang="zh-CN" altLang="zh-CN" dirty="0"/>
              <a:t>（蜂巢）等。截至</a:t>
            </a:r>
            <a:r>
              <a:rPr lang="en-US" altLang="zh-CN" dirty="0"/>
              <a:t>2016</a:t>
            </a:r>
            <a:r>
              <a:rPr lang="zh-CN" altLang="zh-CN" dirty="0"/>
              <a:t>年</a:t>
            </a:r>
            <a:r>
              <a:rPr lang="en-US" altLang="zh-CN" dirty="0"/>
              <a:t>Android</a:t>
            </a:r>
            <a:r>
              <a:rPr lang="zh-CN" altLang="zh-CN" dirty="0"/>
              <a:t>的版本已经到了</a:t>
            </a:r>
            <a:r>
              <a:rPr lang="en-US" altLang="zh-CN" dirty="0"/>
              <a:t>Android 6.0 Marshmallow</a:t>
            </a:r>
            <a:r>
              <a:rPr lang="zh-CN" altLang="zh-CN" dirty="0"/>
              <a:t>（棉花糖）。从</a:t>
            </a:r>
            <a:r>
              <a:rPr lang="en-US" altLang="zh-CN" dirty="0"/>
              <a:t>Android</a:t>
            </a:r>
            <a:r>
              <a:rPr lang="zh-CN" altLang="zh-CN" dirty="0"/>
              <a:t>的发展看来，它已经不再局限于移动应用领域了，它还包含</a:t>
            </a:r>
            <a:r>
              <a:rPr lang="en-US" altLang="zh-CN" dirty="0"/>
              <a:t>Google TV</a:t>
            </a:r>
            <a:r>
              <a:rPr lang="zh-CN" altLang="zh-CN" dirty="0"/>
              <a:t>（运行</a:t>
            </a:r>
            <a:r>
              <a:rPr lang="en-US" altLang="zh-CN" dirty="0"/>
              <a:t>Android</a:t>
            </a:r>
            <a:r>
              <a:rPr lang="zh-CN" altLang="zh-CN" dirty="0"/>
              <a:t>系统的电视机）、</a:t>
            </a:r>
            <a:r>
              <a:rPr lang="en-US" altLang="zh-CN" dirty="0"/>
              <a:t>Google Auto</a:t>
            </a:r>
            <a:r>
              <a:rPr lang="zh-CN" altLang="zh-CN" dirty="0"/>
              <a:t>（运行</a:t>
            </a:r>
            <a:r>
              <a:rPr lang="en-US" altLang="zh-CN" dirty="0"/>
              <a:t>Android</a:t>
            </a:r>
            <a:r>
              <a:rPr lang="zh-CN" altLang="zh-CN" dirty="0"/>
              <a:t>系统的汽车）、</a:t>
            </a:r>
            <a:r>
              <a:rPr lang="en-US" altLang="zh-CN" dirty="0"/>
              <a:t>Google Wear</a:t>
            </a:r>
            <a:r>
              <a:rPr lang="zh-CN" altLang="zh-CN" dirty="0"/>
              <a:t>（</a:t>
            </a:r>
            <a:r>
              <a:rPr lang="en-US" altLang="zh-CN" dirty="0"/>
              <a:t>Google </a:t>
            </a:r>
            <a:r>
              <a:rPr lang="zh-CN" altLang="zh-CN" dirty="0"/>
              <a:t>穿戴设备）、</a:t>
            </a:r>
            <a:r>
              <a:rPr lang="en-US" altLang="zh-CN" dirty="0"/>
              <a:t>Google Glass</a:t>
            </a:r>
            <a:r>
              <a:rPr lang="zh-CN" altLang="zh-CN" dirty="0"/>
              <a:t>（</a:t>
            </a:r>
            <a:r>
              <a:rPr lang="en-US" altLang="zh-CN" dirty="0"/>
              <a:t>Google</a:t>
            </a:r>
            <a:r>
              <a:rPr lang="zh-CN" altLang="zh-CN" dirty="0"/>
              <a:t>眼镜）等设备。</a:t>
            </a:r>
            <a:r>
              <a:rPr lang="zh-CN" altLang="zh-CN" dirty="0"/>
              <a:t> </a:t>
            </a:r>
            <a:endParaRPr kumimoji="1" lang="zh-CN" altLang="en-US" dirty="0"/>
          </a:p>
        </p:txBody>
      </p:sp>
    </p:spTree>
    <p:extLst>
      <p:ext uri="{BB962C8B-B14F-4D97-AF65-F5344CB8AC3E}">
        <p14:creationId xmlns:p14="http://schemas.microsoft.com/office/powerpoint/2010/main" val="2141067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4</a:t>
            </a:r>
            <a:r>
              <a:rPr lang="zh-CN" altLang="zh-CN" dirty="0"/>
              <a:t>）现在可以进行</a:t>
            </a:r>
            <a:r>
              <a:rPr lang="en-US" altLang="zh-CN" dirty="0"/>
              <a:t>“path”</a:t>
            </a:r>
            <a:r>
              <a:rPr lang="zh-CN" altLang="zh-CN" dirty="0"/>
              <a:t>的配置了。同上与</a:t>
            </a:r>
            <a:r>
              <a:rPr lang="en-US" altLang="zh-CN" dirty="0"/>
              <a:t>“</a:t>
            </a:r>
            <a:r>
              <a:rPr lang="en-US" altLang="zh-CN" dirty="0" err="1"/>
              <a:t>classpath</a:t>
            </a:r>
            <a:r>
              <a:rPr lang="en-US" altLang="zh-CN" dirty="0"/>
              <a:t>”</a:t>
            </a:r>
            <a:r>
              <a:rPr lang="zh-CN" altLang="zh-CN" dirty="0"/>
              <a:t>设定时类似，</a:t>
            </a:r>
            <a:r>
              <a:rPr lang="en-US" altLang="zh-CN" dirty="0"/>
              <a:t>“</a:t>
            </a:r>
            <a:r>
              <a:rPr lang="zh-CN" altLang="zh-CN" dirty="0"/>
              <a:t>变量名</a:t>
            </a:r>
            <a:r>
              <a:rPr lang="en-US" altLang="zh-CN" dirty="0"/>
              <a:t>”</a:t>
            </a:r>
            <a:r>
              <a:rPr lang="zh-CN" altLang="zh-CN" dirty="0"/>
              <a:t>输入框填写</a:t>
            </a:r>
            <a:r>
              <a:rPr lang="en-US" altLang="zh-CN" dirty="0"/>
              <a:t>“path”</a:t>
            </a:r>
            <a:r>
              <a:rPr lang="zh-CN" altLang="zh-CN" dirty="0"/>
              <a:t>，</a:t>
            </a:r>
            <a:r>
              <a:rPr lang="en-US" altLang="zh-CN" dirty="0"/>
              <a:t>“</a:t>
            </a:r>
            <a:r>
              <a:rPr lang="zh-CN" altLang="zh-CN" dirty="0"/>
              <a:t>变量值</a:t>
            </a:r>
            <a:r>
              <a:rPr lang="en-US" altLang="zh-CN" dirty="0"/>
              <a:t>”</a:t>
            </a:r>
            <a:r>
              <a:rPr lang="zh-CN" altLang="zh-CN" dirty="0"/>
              <a:t>输入框添加</a:t>
            </a:r>
            <a:r>
              <a:rPr lang="en-US" altLang="zh-CN" dirty="0"/>
              <a:t>“C:\JAVA\jdk1.7.0_01\bin”</a:t>
            </a:r>
            <a:r>
              <a:rPr lang="zh-CN" altLang="zh-CN" dirty="0"/>
              <a:t>（根据安装路径填写）。注意</a:t>
            </a:r>
            <a:r>
              <a:rPr lang="en-US" altLang="zh-CN" dirty="0"/>
              <a:t>:</a:t>
            </a:r>
            <a:r>
              <a:rPr lang="zh-CN" altLang="zh-CN" dirty="0"/>
              <a:t>添加部分与前面用“</a:t>
            </a:r>
            <a:r>
              <a:rPr lang="en-US" altLang="zh-CN" dirty="0"/>
              <a:t>;</a:t>
            </a:r>
            <a:r>
              <a:rPr lang="zh-CN" altLang="zh-CN" dirty="0"/>
              <a:t>”号隔开</a:t>
            </a:r>
            <a:endParaRPr kumimoji="1" lang="zh-CN" altLang="en-US" dirty="0"/>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2377581" y="1187658"/>
            <a:ext cx="7349743" cy="5481156"/>
          </a:xfrm>
          <a:prstGeom prst="rect">
            <a:avLst/>
          </a:prstGeom>
          <a:noFill/>
          <a:ln>
            <a:noFill/>
          </a:ln>
        </p:spPr>
      </p:pic>
    </p:spTree>
    <p:extLst>
      <p:ext uri="{BB962C8B-B14F-4D97-AF65-F5344CB8AC3E}">
        <p14:creationId xmlns:p14="http://schemas.microsoft.com/office/powerpoint/2010/main" val="6330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5</a:t>
            </a:r>
            <a:r>
              <a:rPr lang="zh-CN" altLang="zh-CN" dirty="0"/>
              <a:t>）</a:t>
            </a:r>
            <a:r>
              <a:rPr lang="en-US" altLang="zh-CN" dirty="0"/>
              <a:t>JDK</a:t>
            </a:r>
            <a:r>
              <a:rPr lang="zh-CN" altLang="zh-CN" dirty="0"/>
              <a:t>的环境变量已经配置完成，可以通过打开命令提示符窗口，输入命令</a:t>
            </a:r>
            <a:r>
              <a:rPr lang="en-US" altLang="zh-CN" dirty="0"/>
              <a:t>“JAVA -version”</a:t>
            </a:r>
            <a:r>
              <a:rPr lang="zh-CN" altLang="zh-CN" dirty="0"/>
              <a:t>， 看到</a:t>
            </a:r>
            <a:r>
              <a:rPr lang="en-US" altLang="zh-CN" dirty="0"/>
              <a:t>JAVA</a:t>
            </a:r>
            <a:r>
              <a:rPr lang="zh-CN" altLang="zh-CN" dirty="0"/>
              <a:t>版本的信息，来确定安装是否成功。首先点击</a:t>
            </a:r>
            <a:r>
              <a:rPr lang="en-US" altLang="zh-CN" dirty="0"/>
              <a:t>“</a:t>
            </a:r>
            <a:r>
              <a:rPr lang="zh-CN" altLang="zh-CN" dirty="0"/>
              <a:t>开始</a:t>
            </a:r>
            <a:r>
              <a:rPr lang="en-US" altLang="zh-CN" dirty="0"/>
              <a:t>”</a:t>
            </a:r>
            <a:r>
              <a:rPr lang="zh-CN" altLang="zh-CN" dirty="0"/>
              <a:t>，然后点击</a:t>
            </a:r>
            <a:r>
              <a:rPr lang="en-US" altLang="zh-CN" dirty="0"/>
              <a:t>“</a:t>
            </a:r>
            <a:r>
              <a:rPr lang="zh-CN" altLang="zh-CN" dirty="0"/>
              <a:t>所有应用程序</a:t>
            </a:r>
            <a:r>
              <a:rPr lang="en-US" altLang="zh-CN" dirty="0"/>
              <a:t>”-&gt;</a:t>
            </a:r>
            <a:r>
              <a:rPr lang="zh-CN" altLang="zh-CN" dirty="0"/>
              <a:t>“</a:t>
            </a:r>
            <a:r>
              <a:rPr lang="en-US" altLang="zh-CN" dirty="0"/>
              <a:t>Windows</a:t>
            </a:r>
            <a:r>
              <a:rPr lang="zh-CN" altLang="zh-CN" dirty="0"/>
              <a:t>系统”</a:t>
            </a:r>
            <a:r>
              <a:rPr lang="en-US" altLang="zh-CN" dirty="0"/>
              <a:t>-&gt;</a:t>
            </a:r>
            <a:r>
              <a:rPr lang="zh-CN" altLang="zh-CN" dirty="0"/>
              <a:t>“命令提示符”</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545522" y="1250720"/>
            <a:ext cx="5346230" cy="5512687"/>
          </a:xfrm>
          <a:prstGeom prst="rect">
            <a:avLst/>
          </a:prstGeom>
          <a:noFill/>
          <a:ln>
            <a:noFill/>
          </a:ln>
        </p:spPr>
      </p:pic>
    </p:spTree>
    <p:extLst>
      <p:ext uri="{BB962C8B-B14F-4D97-AF65-F5344CB8AC3E}">
        <p14:creationId xmlns:p14="http://schemas.microsoft.com/office/powerpoint/2010/main" val="1610505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7</a:t>
            </a:r>
            <a:r>
              <a:rPr lang="zh-CN" altLang="zh-CN" dirty="0"/>
              <a:t>）这个时候就进入了</a:t>
            </a:r>
            <a:r>
              <a:rPr lang="en-US" altLang="zh-CN" dirty="0"/>
              <a:t>“</a:t>
            </a:r>
            <a:r>
              <a:rPr lang="zh-CN" altLang="zh-CN" dirty="0"/>
              <a:t>命令提示符</a:t>
            </a:r>
            <a:r>
              <a:rPr lang="en-US" altLang="zh-CN" dirty="0"/>
              <a:t>”</a:t>
            </a:r>
            <a:r>
              <a:rPr lang="zh-CN" altLang="zh-CN" dirty="0"/>
              <a:t>窗口。在命令提示符窗口中输入</a:t>
            </a:r>
            <a:r>
              <a:rPr lang="en-US" altLang="zh-CN" dirty="0"/>
              <a:t>“JAVA -version”</a:t>
            </a:r>
            <a:r>
              <a:rPr lang="zh-CN" altLang="zh-CN" dirty="0"/>
              <a:t>。注意 </a:t>
            </a:r>
            <a:r>
              <a:rPr lang="en-US" altLang="zh-CN" dirty="0"/>
              <a:t>JAVA</a:t>
            </a:r>
            <a:r>
              <a:rPr lang="zh-CN" altLang="zh-CN" dirty="0"/>
              <a:t>和</a:t>
            </a:r>
            <a:r>
              <a:rPr lang="en-US" altLang="zh-CN" dirty="0"/>
              <a:t>-version</a:t>
            </a:r>
            <a:r>
              <a:rPr lang="zh-CN" altLang="zh-CN" dirty="0"/>
              <a:t>之间有一个空格，然后按</a:t>
            </a:r>
            <a:r>
              <a:rPr lang="en-US" altLang="zh-CN" dirty="0"/>
              <a:t>"Enter"</a:t>
            </a:r>
            <a:r>
              <a:rPr lang="zh-CN" altLang="zh-CN" dirty="0"/>
              <a:t>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16486" y="989308"/>
            <a:ext cx="8189344" cy="5490320"/>
          </a:xfrm>
          <a:prstGeom prst="rect">
            <a:avLst/>
          </a:prstGeom>
          <a:noFill/>
          <a:ln>
            <a:noFill/>
          </a:ln>
        </p:spPr>
      </p:pic>
    </p:spTree>
    <p:extLst>
      <p:ext uri="{BB962C8B-B14F-4D97-AF65-F5344CB8AC3E}">
        <p14:creationId xmlns:p14="http://schemas.microsoft.com/office/powerpoint/2010/main" val="880102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8</a:t>
            </a:r>
            <a:r>
              <a:rPr lang="zh-CN" altLang="zh-CN" dirty="0"/>
              <a:t>）</a:t>
            </a:r>
            <a:r>
              <a:rPr lang="en-US" altLang="zh-CN" dirty="0"/>
              <a:t>JDK</a:t>
            </a:r>
            <a:r>
              <a:rPr lang="zh-CN" altLang="zh-CN" dirty="0"/>
              <a:t>版本信息就全部显示出来了，也表明</a:t>
            </a:r>
            <a:r>
              <a:rPr lang="en-US" altLang="zh-CN" dirty="0"/>
              <a:t>JDK</a:t>
            </a:r>
            <a:r>
              <a:rPr lang="zh-CN" altLang="zh-CN" dirty="0"/>
              <a:t>已经安装和配置完成，可以开始进行</a:t>
            </a:r>
            <a:r>
              <a:rPr lang="en-US" altLang="zh-CN" dirty="0"/>
              <a:t>JAVA</a:t>
            </a:r>
            <a:r>
              <a:rPr lang="zh-CN" altLang="zh-CN" dirty="0"/>
              <a:t>开发了</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79548" y="1052369"/>
            <a:ext cx="8063219" cy="5190775"/>
          </a:xfrm>
          <a:prstGeom prst="rect">
            <a:avLst/>
          </a:prstGeom>
          <a:noFill/>
          <a:ln>
            <a:noFill/>
          </a:ln>
        </p:spPr>
      </p:pic>
    </p:spTree>
    <p:extLst>
      <p:ext uri="{BB962C8B-B14F-4D97-AF65-F5344CB8AC3E}">
        <p14:creationId xmlns:p14="http://schemas.microsoft.com/office/powerpoint/2010/main" val="8634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1.3.4 Windows</a:t>
            </a:r>
            <a:r>
              <a:rPr lang="zh-CN" altLang="zh-CN" dirty="0"/>
              <a:t>环境下安装</a:t>
            </a:r>
            <a:r>
              <a:rPr lang="en-US" altLang="zh-CN" dirty="0"/>
              <a:t>Android Studio</a:t>
            </a:r>
            <a:endParaRPr kumimoji="1" lang="zh-CN" altLang="en-US" dirty="0"/>
          </a:p>
        </p:txBody>
      </p:sp>
      <p:sp>
        <p:nvSpPr>
          <p:cNvPr id="3" name="内容占位符 2"/>
          <p:cNvSpPr>
            <a:spLocks noGrp="1"/>
          </p:cNvSpPr>
          <p:nvPr>
            <p:ph idx="1"/>
          </p:nvPr>
        </p:nvSpPr>
        <p:spPr/>
        <p:txBody>
          <a:bodyPr/>
          <a:lstStyle/>
          <a:p>
            <a:pPr marL="0" lvl="0" indent="0">
              <a:buNone/>
            </a:pPr>
            <a:r>
              <a:rPr lang="zh-CN" altLang="zh-CN" dirty="0"/>
              <a:t>准备工具：</a:t>
            </a:r>
          </a:p>
          <a:p>
            <a:pPr marL="0" indent="0">
              <a:buNone/>
            </a:pPr>
            <a:r>
              <a:rPr lang="en-US" altLang="zh-CN" dirty="0"/>
              <a:t>JDK</a:t>
            </a:r>
            <a:r>
              <a:rPr lang="zh-CN" altLang="zh-CN" dirty="0"/>
              <a:t>安装包（</a:t>
            </a:r>
            <a:r>
              <a:rPr lang="en-US" altLang="zh-CN" dirty="0"/>
              <a:t>JDK7</a:t>
            </a:r>
            <a:r>
              <a:rPr lang="zh-CN" altLang="zh-CN" dirty="0"/>
              <a:t>及以上版本）</a:t>
            </a:r>
          </a:p>
          <a:p>
            <a:pPr marL="0" indent="0">
              <a:buNone/>
            </a:pPr>
            <a:r>
              <a:rPr lang="en-US" altLang="zh-CN" dirty="0"/>
              <a:t>Android Studio</a:t>
            </a:r>
            <a:r>
              <a:rPr lang="zh-CN" altLang="zh-CN" dirty="0"/>
              <a:t>安装文件。</a:t>
            </a:r>
          </a:p>
          <a:p>
            <a:pPr marL="0" indent="0">
              <a:buNone/>
            </a:pPr>
            <a:r>
              <a:rPr lang="zh-CN" altLang="zh-CN" dirty="0"/>
              <a:t>国内下载链接：</a:t>
            </a:r>
            <a:r>
              <a:rPr lang="en-US" altLang="zh-CN" dirty="0"/>
              <a:t>http://</a:t>
            </a:r>
            <a:r>
              <a:rPr lang="en-US" altLang="zh-CN" dirty="0" err="1"/>
              <a:t>tools.android-studio.org</a:t>
            </a:r>
            <a:r>
              <a:rPr lang="en-US" altLang="zh-CN" dirty="0"/>
              <a:t>/</a:t>
            </a:r>
            <a:endParaRPr lang="zh-CN" altLang="zh-CN" dirty="0"/>
          </a:p>
          <a:p>
            <a:pPr marL="0" indent="0">
              <a:buNone/>
            </a:pPr>
            <a:r>
              <a:rPr lang="en-US" altLang="zh-CN" dirty="0"/>
              <a:t>        </a:t>
            </a:r>
            <a:r>
              <a:rPr lang="zh-CN" altLang="zh-CN" dirty="0"/>
              <a:t>官网下载链接：</a:t>
            </a:r>
            <a:r>
              <a:rPr lang="en-US" altLang="zh-CN" dirty="0"/>
              <a:t>http://</a:t>
            </a:r>
            <a:r>
              <a:rPr lang="en-US" altLang="zh-CN" dirty="0" err="1"/>
              <a:t>developer.android.com</a:t>
            </a:r>
            <a:r>
              <a:rPr lang="en-US" altLang="zh-CN" dirty="0"/>
              <a:t>/</a:t>
            </a:r>
            <a:r>
              <a:rPr lang="en-US" altLang="zh-CN" dirty="0" err="1"/>
              <a:t>sdk</a:t>
            </a:r>
            <a:r>
              <a:rPr lang="en-US" altLang="zh-CN" dirty="0"/>
              <a:t>/</a:t>
            </a:r>
            <a:r>
              <a:rPr lang="en-US" altLang="zh-CN" dirty="0" err="1"/>
              <a:t>index.html</a:t>
            </a:r>
            <a:endParaRPr lang="zh-CN" altLang="zh-CN" dirty="0"/>
          </a:p>
          <a:p>
            <a:pPr marL="0" lvl="0" indent="0">
              <a:buNone/>
            </a:pPr>
            <a:r>
              <a:rPr lang="zh-CN" altLang="zh-CN" dirty="0"/>
              <a:t>安装文件：</a:t>
            </a:r>
          </a:p>
          <a:p>
            <a:pPr marL="0" indent="0">
              <a:buNone/>
            </a:pPr>
            <a:r>
              <a:rPr lang="en-US" altLang="zh-CN" dirty="0"/>
              <a:t>        android-studio-bundle-141.2288178-windows.exe</a:t>
            </a:r>
            <a:r>
              <a:rPr lang="zh-CN" altLang="zh-CN" dirty="0"/>
              <a:t>（</a:t>
            </a:r>
            <a:r>
              <a:rPr lang="en-US" altLang="zh-CN" dirty="0"/>
              <a:t>1.1GB</a:t>
            </a:r>
            <a:r>
              <a:rPr lang="zh-CN" altLang="zh-CN" dirty="0"/>
              <a:t>）推荐</a:t>
            </a:r>
          </a:p>
          <a:p>
            <a:pPr marL="0" indent="0">
              <a:buNone/>
            </a:pPr>
            <a:r>
              <a:rPr lang="en-US" altLang="zh-CN" dirty="0"/>
              <a:t>        android-studio-ide-141.2288178-windows.exe</a:t>
            </a:r>
            <a:r>
              <a:rPr lang="zh-CN" altLang="zh-CN" dirty="0"/>
              <a:t>（</a:t>
            </a:r>
            <a:r>
              <a:rPr lang="en-US" altLang="zh-CN" dirty="0"/>
              <a:t>348MB</a:t>
            </a:r>
            <a:r>
              <a:rPr lang="zh-CN" altLang="zh-CN" dirty="0"/>
              <a:t>）不包含</a:t>
            </a:r>
            <a:r>
              <a:rPr lang="en-US" altLang="zh-CN" dirty="0"/>
              <a:t>SDK Tools</a:t>
            </a:r>
            <a:endParaRPr lang="zh-CN" altLang="zh-CN" dirty="0"/>
          </a:p>
          <a:p>
            <a:pPr marL="0" indent="0">
              <a:buNone/>
            </a:pPr>
            <a:endParaRPr kumimoji="1" lang="zh-CN" altLang="en-US" dirty="0"/>
          </a:p>
        </p:txBody>
      </p:sp>
    </p:spTree>
    <p:extLst>
      <p:ext uri="{BB962C8B-B14F-4D97-AF65-F5344CB8AC3E}">
        <p14:creationId xmlns:p14="http://schemas.microsoft.com/office/powerpoint/2010/main" val="1781569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lvl="0" indent="0">
              <a:buNone/>
            </a:pPr>
            <a:r>
              <a:rPr lang="zh-CN" altLang="zh-CN" dirty="0"/>
              <a:t>说明：</a:t>
            </a:r>
          </a:p>
          <a:p>
            <a:pPr marL="0" indent="0">
              <a:buNone/>
            </a:pPr>
            <a:r>
              <a:rPr lang="en-US" altLang="zh-CN" dirty="0"/>
              <a:t>        1. 32</a:t>
            </a:r>
            <a:r>
              <a:rPr lang="zh-CN" altLang="zh-CN" dirty="0"/>
              <a:t>位系统和</a:t>
            </a:r>
            <a:r>
              <a:rPr lang="en-US" altLang="zh-CN" dirty="0"/>
              <a:t>64</a:t>
            </a:r>
            <a:r>
              <a:rPr lang="zh-CN" altLang="zh-CN" dirty="0"/>
              <a:t>位系统使用同一个安装文件</a:t>
            </a:r>
          </a:p>
          <a:p>
            <a:pPr marL="0" indent="0">
              <a:buNone/>
            </a:pPr>
            <a:r>
              <a:rPr lang="en-US" altLang="zh-CN" dirty="0"/>
              <a:t>	    2. </a:t>
            </a:r>
            <a:r>
              <a:rPr lang="zh-CN" altLang="zh-CN" dirty="0"/>
              <a:t>如果电脑中有</a:t>
            </a:r>
            <a:r>
              <a:rPr lang="en-US" altLang="zh-CN" dirty="0"/>
              <a:t>Android SDK</a:t>
            </a:r>
            <a:r>
              <a:rPr lang="zh-CN" altLang="zh-CN" dirty="0"/>
              <a:t>，可以选择不包含</a:t>
            </a:r>
            <a:r>
              <a:rPr lang="en-US" altLang="zh-CN" dirty="0"/>
              <a:t>SDK</a:t>
            </a:r>
            <a:r>
              <a:rPr lang="zh-CN" altLang="zh-CN" dirty="0"/>
              <a:t>的安装版本。</a:t>
            </a:r>
          </a:p>
          <a:p>
            <a:pPr marL="0" indent="0">
              <a:buNone/>
            </a:pPr>
            <a:r>
              <a:rPr lang="en-US" altLang="zh-CN" dirty="0"/>
              <a:t>		3. </a:t>
            </a:r>
            <a:r>
              <a:rPr lang="zh-CN" altLang="zh-CN" dirty="0"/>
              <a:t>如果电脑已经安装过</a:t>
            </a:r>
            <a:r>
              <a:rPr lang="en-US" altLang="zh-CN" dirty="0"/>
              <a:t>Android Studio</a:t>
            </a:r>
            <a:r>
              <a:rPr lang="zh-CN" altLang="zh-CN" dirty="0"/>
              <a:t>，可以使用压缩文件版本。 </a:t>
            </a:r>
          </a:p>
          <a:p>
            <a:pPr marL="0" indent="0">
              <a:buNone/>
            </a:pPr>
            <a:r>
              <a:rPr lang="en-US" altLang="zh-CN" dirty="0"/>
              <a:t>		4. </a:t>
            </a:r>
            <a:r>
              <a:rPr lang="zh-CN" altLang="zh-CN" dirty="0"/>
              <a:t>建议使用包含</a:t>
            </a:r>
            <a:r>
              <a:rPr lang="en-US" altLang="zh-CN" dirty="0"/>
              <a:t>SDK</a:t>
            </a:r>
            <a:r>
              <a:rPr lang="zh-CN" altLang="zh-CN" dirty="0"/>
              <a:t>的安装文件。</a:t>
            </a:r>
          </a:p>
          <a:p>
            <a:pPr marL="0" lvl="0" indent="0">
              <a:buNone/>
            </a:pPr>
            <a:r>
              <a:rPr lang="zh-CN" altLang="zh-CN" dirty="0"/>
              <a:t>安装：</a:t>
            </a:r>
          </a:p>
          <a:p>
            <a:pPr marL="0" indent="0">
              <a:buNone/>
            </a:pPr>
            <a:r>
              <a:rPr lang="zh-CN" altLang="zh-CN" dirty="0"/>
              <a:t>这里采用 </a:t>
            </a:r>
            <a:r>
              <a:rPr lang="zh-CN" altLang="zh-CN" b="1" dirty="0"/>
              <a:t>包含</a:t>
            </a:r>
            <a:r>
              <a:rPr lang="en-US" altLang="zh-CN" b="1" dirty="0"/>
              <a:t>SDK</a:t>
            </a:r>
            <a:r>
              <a:rPr lang="zh-CN" altLang="zh-CN" b="1" dirty="0"/>
              <a:t>的安装文件</a:t>
            </a:r>
            <a:r>
              <a:rPr lang="zh-CN" altLang="zh-CN" dirty="0"/>
              <a:t> 进行讲解，包含了 </a:t>
            </a:r>
            <a:r>
              <a:rPr lang="zh-CN" altLang="zh-CN" b="1" dirty="0"/>
              <a:t>不包含</a:t>
            </a:r>
            <a:r>
              <a:rPr lang="en-US" altLang="zh-CN" b="1" dirty="0"/>
              <a:t>SDK</a:t>
            </a:r>
            <a:r>
              <a:rPr lang="zh-CN" altLang="zh-CN" b="1" dirty="0"/>
              <a:t>的安装文件</a:t>
            </a:r>
            <a:r>
              <a:rPr lang="zh-CN" altLang="zh-CN" dirty="0"/>
              <a:t> 的安装步骤。如果你使用 </a:t>
            </a:r>
            <a:r>
              <a:rPr lang="zh-CN" altLang="zh-CN" b="1" dirty="0"/>
              <a:t>不包含</a:t>
            </a:r>
            <a:r>
              <a:rPr lang="en-US" altLang="zh-CN" b="1" dirty="0"/>
              <a:t>SDK</a:t>
            </a:r>
            <a:r>
              <a:rPr lang="zh-CN" altLang="zh-CN" b="1" dirty="0"/>
              <a:t>的安装文件</a:t>
            </a:r>
            <a:r>
              <a:rPr lang="zh-CN" altLang="zh-CN" dirty="0"/>
              <a:t> 进行安装，安装步骤只会比这些步骤少而不会多。如果你使用压缩包安装，则可以直接跳过本节内容。</a:t>
            </a:r>
          </a:p>
          <a:p>
            <a:pPr marL="0" indent="0">
              <a:buNone/>
            </a:pPr>
            <a:r>
              <a:rPr lang="en-US" altLang="zh-CN" dirty="0"/>
              <a:t>1.</a:t>
            </a:r>
            <a:r>
              <a:rPr lang="zh-CN" altLang="zh-CN" dirty="0"/>
              <a:t>找到下载的安装文件</a:t>
            </a:r>
          </a:p>
          <a:p>
            <a:pPr marL="0" indent="0">
              <a:buNone/>
            </a:pP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881570" y="4332954"/>
            <a:ext cx="9259176" cy="1626411"/>
          </a:xfrm>
          <a:prstGeom prst="rect">
            <a:avLst/>
          </a:prstGeom>
          <a:noFill/>
          <a:ln>
            <a:noFill/>
          </a:ln>
        </p:spPr>
      </p:pic>
    </p:spTree>
    <p:extLst>
      <p:ext uri="{BB962C8B-B14F-4D97-AF65-F5344CB8AC3E}">
        <p14:creationId xmlns:p14="http://schemas.microsoft.com/office/powerpoint/2010/main" val="1232989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en-US" altLang="zh-CN" dirty="0"/>
              <a:t>2.</a:t>
            </a:r>
            <a:r>
              <a:rPr lang="zh-CN" altLang="zh-CN" dirty="0"/>
              <a:t>双击</a:t>
            </a:r>
            <a:r>
              <a:rPr lang="zh-CN" altLang="zh-CN" dirty="0" smtClean="0"/>
              <a:t>安装</a:t>
            </a:r>
            <a:endParaRPr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r>
              <a:rPr lang="en-US" altLang="zh-CN" dirty="0"/>
              <a:t>3.</a:t>
            </a:r>
            <a:r>
              <a:rPr lang="zh-CN" altLang="zh-CN" dirty="0"/>
              <a:t>这里我们不选择下载</a:t>
            </a:r>
            <a:r>
              <a:rPr lang="en-US" altLang="zh-CN" dirty="0"/>
              <a:t>SDK</a:t>
            </a:r>
            <a:r>
              <a:rPr lang="zh-CN" altLang="zh-CN" dirty="0"/>
              <a:t>和模拟器</a:t>
            </a:r>
          </a:p>
          <a:p>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4241417" y="774174"/>
            <a:ext cx="3909355" cy="1385702"/>
          </a:xfrm>
          <a:prstGeom prst="rect">
            <a:avLst/>
          </a:prstGeom>
          <a:noFill/>
          <a:ln>
            <a:noFill/>
          </a:ln>
        </p:spPr>
      </p:pic>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543398" y="3257714"/>
            <a:ext cx="5253761" cy="3505693"/>
          </a:xfrm>
          <a:prstGeom prst="rect">
            <a:avLst/>
          </a:prstGeom>
          <a:noFill/>
          <a:ln>
            <a:noFill/>
          </a:ln>
        </p:spPr>
      </p:pic>
    </p:spTree>
    <p:extLst>
      <p:ext uri="{BB962C8B-B14F-4D97-AF65-F5344CB8AC3E}">
        <p14:creationId xmlns:p14="http://schemas.microsoft.com/office/powerpoint/2010/main" val="1793203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en-US" altLang="zh-CN" dirty="0"/>
              <a:t>4.</a:t>
            </a:r>
            <a:r>
              <a:rPr lang="zh-CN" altLang="zh-CN" dirty="0"/>
              <a:t>选择</a:t>
            </a:r>
            <a:r>
              <a:rPr lang="en-US" altLang="zh-CN" dirty="0"/>
              <a:t>SDK</a:t>
            </a:r>
            <a:r>
              <a:rPr lang="zh-CN" altLang="zh-CN" dirty="0"/>
              <a:t>的安装路径</a:t>
            </a:r>
          </a:p>
          <a:p>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75186" y="677917"/>
            <a:ext cx="7252138" cy="5376041"/>
          </a:xfrm>
          <a:prstGeom prst="rect">
            <a:avLst/>
          </a:prstGeom>
          <a:noFill/>
          <a:ln>
            <a:noFill/>
          </a:ln>
        </p:spPr>
      </p:pic>
    </p:spTree>
    <p:extLst>
      <p:ext uri="{BB962C8B-B14F-4D97-AF65-F5344CB8AC3E}">
        <p14:creationId xmlns:p14="http://schemas.microsoft.com/office/powerpoint/2010/main" val="582193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en-US" altLang="zh-CN" dirty="0"/>
              <a:t>5.</a:t>
            </a:r>
            <a:r>
              <a:rPr lang="zh-CN" altLang="zh-CN" dirty="0"/>
              <a:t>设置快捷方式</a:t>
            </a:r>
          </a:p>
          <a:p>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301766" y="662152"/>
            <a:ext cx="7725103" cy="6006662"/>
          </a:xfrm>
          <a:prstGeom prst="rect">
            <a:avLst/>
          </a:prstGeom>
          <a:noFill/>
          <a:ln>
            <a:noFill/>
          </a:ln>
        </p:spPr>
      </p:pic>
    </p:spTree>
    <p:extLst>
      <p:ext uri="{BB962C8B-B14F-4D97-AF65-F5344CB8AC3E}">
        <p14:creationId xmlns:p14="http://schemas.microsoft.com/office/powerpoint/2010/main" val="98279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en-US" altLang="zh-CN" dirty="0"/>
              <a:t>6.</a:t>
            </a:r>
            <a:r>
              <a:rPr lang="zh-CN" altLang="zh-CN" dirty="0"/>
              <a:t>安装中</a:t>
            </a:r>
          </a:p>
          <a:p>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59421" y="851339"/>
            <a:ext cx="7362496" cy="5312978"/>
          </a:xfrm>
          <a:prstGeom prst="rect">
            <a:avLst/>
          </a:prstGeom>
          <a:noFill/>
          <a:ln>
            <a:noFill/>
          </a:ln>
        </p:spPr>
      </p:pic>
    </p:spTree>
    <p:extLst>
      <p:ext uri="{BB962C8B-B14F-4D97-AF65-F5344CB8AC3E}">
        <p14:creationId xmlns:p14="http://schemas.microsoft.com/office/powerpoint/2010/main" val="150676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 1.1.1 Android</a:t>
            </a:r>
            <a:r>
              <a:rPr lang="zh-CN" altLang="zh-CN" b="1" dirty="0"/>
              <a:t>平台的架构</a:t>
            </a:r>
            <a:endParaRPr kumimoji="1" lang="zh-CN" altLang="en-US" dirty="0"/>
          </a:p>
        </p:txBody>
      </p:sp>
      <p:pic>
        <p:nvPicPr>
          <p:cNvPr id="4" name="图片 3" descr="../739px-Android-System-Architecture.png"/>
          <p:cNvPicPr/>
          <p:nvPr/>
        </p:nvPicPr>
        <p:blipFill>
          <a:blip r:embed="rId2">
            <a:extLst>
              <a:ext uri="{28A0092B-C50C-407E-A947-70E740481C1C}">
                <a14:useLocalDpi xmlns:a14="http://schemas.microsoft.com/office/drawing/2010/main" val="0"/>
              </a:ext>
            </a:extLst>
          </a:blip>
          <a:srcRect/>
          <a:stretch>
            <a:fillRect/>
          </a:stretch>
        </p:blipFill>
        <p:spPr bwMode="auto">
          <a:xfrm>
            <a:off x="930165" y="1428750"/>
            <a:ext cx="10484069" cy="5348923"/>
          </a:xfrm>
          <a:prstGeom prst="rect">
            <a:avLst/>
          </a:prstGeom>
          <a:noFill/>
          <a:ln>
            <a:noFill/>
          </a:ln>
        </p:spPr>
      </p:pic>
    </p:spTree>
    <p:extLst>
      <p:ext uri="{BB962C8B-B14F-4D97-AF65-F5344CB8AC3E}">
        <p14:creationId xmlns:p14="http://schemas.microsoft.com/office/powerpoint/2010/main" val="747614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安装完成启动</a:t>
            </a:r>
            <a:r>
              <a:rPr lang="en-US" altLang="zh-CN" dirty="0"/>
              <a:t>Android Studio</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216166" y="709449"/>
            <a:ext cx="6731875" cy="5265682"/>
          </a:xfrm>
          <a:prstGeom prst="rect">
            <a:avLst/>
          </a:prstGeom>
          <a:noFill/>
          <a:ln>
            <a:noFill/>
          </a:ln>
        </p:spPr>
      </p:pic>
    </p:spTree>
    <p:extLst>
      <p:ext uri="{BB962C8B-B14F-4D97-AF65-F5344CB8AC3E}">
        <p14:creationId xmlns:p14="http://schemas.microsoft.com/office/powerpoint/2010/main" val="1125417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en-US" altLang="zh-CN" dirty="0"/>
              <a:t>8.</a:t>
            </a:r>
            <a:r>
              <a:rPr lang="zh-CN" altLang="zh-CN" dirty="0"/>
              <a:t>启动</a:t>
            </a:r>
            <a:r>
              <a:rPr lang="en-US" altLang="zh-CN" dirty="0"/>
              <a:t>Android Studio</a:t>
            </a:r>
            <a:endParaRPr lang="zh-CN" altLang="zh-CN" dirty="0"/>
          </a:p>
          <a:p>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569779" y="725213"/>
            <a:ext cx="7094483" cy="5186855"/>
          </a:xfrm>
          <a:prstGeom prst="rect">
            <a:avLst/>
          </a:prstGeom>
          <a:noFill/>
          <a:ln>
            <a:noFill/>
          </a:ln>
        </p:spPr>
      </p:pic>
    </p:spTree>
    <p:extLst>
      <p:ext uri="{BB962C8B-B14F-4D97-AF65-F5344CB8AC3E}">
        <p14:creationId xmlns:p14="http://schemas.microsoft.com/office/powerpoint/2010/main" val="2000838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en-US" altLang="zh-CN" dirty="0"/>
              <a:t>9.</a:t>
            </a:r>
            <a:r>
              <a:rPr lang="zh-CN" altLang="zh-CN" dirty="0"/>
              <a:t>欢迎界面</a:t>
            </a:r>
          </a:p>
          <a:p>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632840" y="693683"/>
            <a:ext cx="7157545" cy="5454869"/>
          </a:xfrm>
          <a:prstGeom prst="rect">
            <a:avLst/>
          </a:prstGeom>
          <a:noFill/>
          <a:ln>
            <a:noFill/>
          </a:ln>
        </p:spPr>
      </p:pic>
    </p:spTree>
    <p:extLst>
      <p:ext uri="{BB962C8B-B14F-4D97-AF65-F5344CB8AC3E}">
        <p14:creationId xmlns:p14="http://schemas.microsoft.com/office/powerpoint/2010/main" val="64264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1.3.5 Mac</a:t>
            </a:r>
            <a:r>
              <a:rPr lang="zh-CN" altLang="zh-CN" b="1" dirty="0"/>
              <a:t>环境下安装</a:t>
            </a:r>
            <a:r>
              <a:rPr lang="en-US" altLang="zh-CN" b="1" dirty="0"/>
              <a:t>Android Studio</a:t>
            </a:r>
            <a:endParaRPr kumimoji="1" lang="zh-CN" altLang="en-US" dirty="0"/>
          </a:p>
        </p:txBody>
      </p:sp>
      <p:sp>
        <p:nvSpPr>
          <p:cNvPr id="3" name="内容占位符 2"/>
          <p:cNvSpPr>
            <a:spLocks noGrp="1"/>
          </p:cNvSpPr>
          <p:nvPr>
            <p:ph idx="1"/>
          </p:nvPr>
        </p:nvSpPr>
        <p:spPr/>
        <p:txBody>
          <a:bodyPr/>
          <a:lstStyle/>
          <a:p>
            <a:pPr marL="0" lvl="0" indent="0">
              <a:buNone/>
            </a:pPr>
            <a:r>
              <a:rPr lang="zh-CN" altLang="zh-CN" dirty="0"/>
              <a:t>准备工具：</a:t>
            </a:r>
          </a:p>
          <a:p>
            <a:pPr marL="0" indent="0">
              <a:buNone/>
            </a:pPr>
            <a:r>
              <a:rPr lang="en-US" altLang="zh-CN" dirty="0"/>
              <a:t>         JDK</a:t>
            </a:r>
            <a:r>
              <a:rPr lang="zh-CN" altLang="zh-CN" dirty="0"/>
              <a:t>安装包（</a:t>
            </a:r>
            <a:r>
              <a:rPr lang="en-US" altLang="zh-CN" dirty="0"/>
              <a:t>JDK7</a:t>
            </a:r>
            <a:r>
              <a:rPr lang="zh-CN" altLang="zh-CN" dirty="0"/>
              <a:t>及以上版本）</a:t>
            </a:r>
          </a:p>
          <a:p>
            <a:pPr marL="0" indent="0">
              <a:buNone/>
            </a:pPr>
            <a:r>
              <a:rPr lang="en-US" altLang="zh-CN" dirty="0"/>
              <a:t>         Android Studio</a:t>
            </a:r>
            <a:r>
              <a:rPr lang="zh-CN" altLang="zh-CN" dirty="0"/>
              <a:t>安装文件。</a:t>
            </a:r>
          </a:p>
          <a:p>
            <a:pPr marL="0" indent="0">
              <a:buNone/>
            </a:pPr>
            <a:r>
              <a:rPr lang="en-US" altLang="zh-CN" dirty="0"/>
              <a:t>    </a:t>
            </a:r>
            <a:r>
              <a:rPr lang="zh-CN" altLang="zh-CN" dirty="0"/>
              <a:t>国内下载链接：</a:t>
            </a:r>
            <a:r>
              <a:rPr lang="en-US" altLang="zh-CN" dirty="0"/>
              <a:t>http://</a:t>
            </a:r>
            <a:r>
              <a:rPr lang="en-US" altLang="zh-CN" dirty="0" err="1"/>
              <a:t>tools.android-studio.org</a:t>
            </a:r>
            <a:r>
              <a:rPr lang="en-US" altLang="zh-CN" dirty="0"/>
              <a:t>/</a:t>
            </a:r>
            <a:endParaRPr lang="zh-CN" altLang="zh-CN" dirty="0"/>
          </a:p>
          <a:p>
            <a:pPr marL="0" indent="0">
              <a:buNone/>
            </a:pPr>
            <a:r>
              <a:rPr lang="en-US" altLang="zh-CN" dirty="0"/>
              <a:t>    </a:t>
            </a:r>
            <a:r>
              <a:rPr lang="zh-CN" altLang="zh-CN" dirty="0"/>
              <a:t>官网下载链接：</a:t>
            </a:r>
            <a:r>
              <a:rPr lang="en-US" altLang="zh-CN" dirty="0"/>
              <a:t>http://</a:t>
            </a:r>
            <a:r>
              <a:rPr lang="en-US" altLang="zh-CN" dirty="0" err="1"/>
              <a:t>developer.android.com</a:t>
            </a:r>
            <a:r>
              <a:rPr lang="en-US" altLang="zh-CN" dirty="0"/>
              <a:t>/</a:t>
            </a:r>
            <a:r>
              <a:rPr lang="en-US" altLang="zh-CN" dirty="0" err="1"/>
              <a:t>sdk</a:t>
            </a:r>
            <a:r>
              <a:rPr lang="en-US" altLang="zh-CN" dirty="0"/>
              <a:t>/</a:t>
            </a:r>
            <a:r>
              <a:rPr lang="en-US" altLang="zh-CN" dirty="0" err="1"/>
              <a:t>index.html</a:t>
            </a:r>
            <a:endParaRPr lang="zh-CN" altLang="zh-CN" dirty="0"/>
          </a:p>
          <a:p>
            <a:pPr marL="0" lvl="0" indent="0">
              <a:buNone/>
            </a:pPr>
            <a:r>
              <a:rPr lang="zh-CN" altLang="zh-CN" dirty="0"/>
              <a:t>安装文件：</a:t>
            </a:r>
            <a:r>
              <a:rPr lang="en-US" altLang="zh-CN" dirty="0"/>
              <a:t>android-studio-ide-141.2288178-mac.dmg </a:t>
            </a:r>
            <a:endParaRPr lang="zh-CN" altLang="zh-CN" dirty="0"/>
          </a:p>
          <a:p>
            <a:pPr marL="0" indent="0">
              <a:buNone/>
            </a:pPr>
            <a:endParaRPr kumimoji="1" lang="zh-CN" altLang="en-US" dirty="0"/>
          </a:p>
        </p:txBody>
      </p:sp>
    </p:spTree>
    <p:extLst>
      <p:ext uri="{BB962C8B-B14F-4D97-AF65-F5344CB8AC3E}">
        <p14:creationId xmlns:p14="http://schemas.microsoft.com/office/powerpoint/2010/main" val="1377591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en-US" altLang="zh-CN" dirty="0"/>
              <a:t>1.</a:t>
            </a:r>
            <a:r>
              <a:rPr lang="zh-CN" altLang="zh-CN" dirty="0"/>
              <a:t>找到下载的安装</a:t>
            </a:r>
            <a:r>
              <a:rPr lang="zh-CN" altLang="zh-CN" dirty="0" smtClean="0"/>
              <a:t>文件</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zh-CN" dirty="0"/>
          </a:p>
          <a:p>
            <a:r>
              <a:rPr lang="en-US" altLang="zh-CN" dirty="0"/>
              <a:t>2.</a:t>
            </a:r>
            <a:r>
              <a:rPr lang="zh-CN" altLang="zh-CN" dirty="0"/>
              <a:t>双击安装，直接将</a:t>
            </a:r>
            <a:r>
              <a:rPr lang="en-US" altLang="zh-CN" dirty="0"/>
              <a:t>Android Studio</a:t>
            </a:r>
            <a:r>
              <a:rPr lang="zh-CN" altLang="zh-CN" dirty="0"/>
              <a:t>图标拖入到</a:t>
            </a:r>
            <a:r>
              <a:rPr lang="en-US" altLang="zh-CN" dirty="0"/>
              <a:t>Application</a:t>
            </a:r>
            <a:r>
              <a:rPr lang="zh-CN" altLang="zh-CN" dirty="0"/>
              <a:t>文件夹即可。</a:t>
            </a:r>
          </a:p>
          <a:p>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99054" y="923738"/>
            <a:ext cx="8615636" cy="700110"/>
          </a:xfrm>
          <a:prstGeom prst="rect">
            <a:avLst/>
          </a:prstGeom>
          <a:noFill/>
          <a:ln>
            <a:noFill/>
          </a:ln>
        </p:spPr>
      </p:pic>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467" y="3389586"/>
            <a:ext cx="5027382" cy="3127397"/>
          </a:xfrm>
          <a:prstGeom prst="rect">
            <a:avLst/>
          </a:prstGeom>
          <a:noFill/>
          <a:ln>
            <a:noFill/>
          </a:ln>
        </p:spPr>
      </p:pic>
    </p:spTree>
    <p:extLst>
      <p:ext uri="{BB962C8B-B14F-4D97-AF65-F5344CB8AC3E}">
        <p14:creationId xmlns:p14="http://schemas.microsoft.com/office/powerpoint/2010/main" val="1229657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en-US" altLang="zh-CN" dirty="0"/>
              <a:t>3.</a:t>
            </a:r>
            <a:r>
              <a:rPr lang="zh-CN" altLang="zh-CN" dirty="0"/>
              <a:t>在</a:t>
            </a:r>
            <a:r>
              <a:rPr lang="en-US" altLang="zh-CN" dirty="0"/>
              <a:t>Launchpad</a:t>
            </a:r>
            <a:r>
              <a:rPr lang="zh-CN" altLang="zh-CN" dirty="0"/>
              <a:t>中找到</a:t>
            </a:r>
            <a:r>
              <a:rPr lang="en-US" altLang="zh-CN" dirty="0"/>
              <a:t>Android </a:t>
            </a:r>
            <a:r>
              <a:rPr lang="en-US" altLang="zh-CN" dirty="0" smtClean="0"/>
              <a:t>Studio</a:t>
            </a:r>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lang="en-US" altLang="zh-CN" dirty="0"/>
              <a:t>4.</a:t>
            </a:r>
            <a:r>
              <a:rPr lang="zh-CN" altLang="zh-CN" dirty="0"/>
              <a:t>选择打开</a:t>
            </a:r>
          </a:p>
          <a:p>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4492022" y="819674"/>
            <a:ext cx="3658751" cy="2964049"/>
          </a:xfrm>
          <a:prstGeom prst="rect">
            <a:avLst/>
          </a:prstGeom>
          <a:noFill/>
          <a:ln>
            <a:noFill/>
          </a:ln>
        </p:spPr>
      </p:pic>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960997" y="4657964"/>
            <a:ext cx="4678505" cy="2010849"/>
          </a:xfrm>
          <a:prstGeom prst="rect">
            <a:avLst/>
          </a:prstGeom>
          <a:noFill/>
          <a:ln>
            <a:noFill/>
          </a:ln>
        </p:spPr>
      </p:pic>
    </p:spTree>
    <p:extLst>
      <p:ext uri="{BB962C8B-B14F-4D97-AF65-F5344CB8AC3E}">
        <p14:creationId xmlns:p14="http://schemas.microsoft.com/office/powerpoint/2010/main" val="1617458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9351" y="441435"/>
            <a:ext cx="10752083" cy="6558455"/>
          </a:xfrm>
        </p:spPr>
        <p:txBody>
          <a:bodyPr/>
          <a:lstStyle/>
          <a:p>
            <a:r>
              <a:rPr lang="en-US" altLang="zh-CN" dirty="0"/>
              <a:t>5. </a:t>
            </a:r>
            <a:r>
              <a:rPr lang="zh-CN" altLang="zh-CN" dirty="0"/>
              <a:t>启动</a:t>
            </a:r>
            <a:r>
              <a:rPr lang="en-US" altLang="zh-CN" dirty="0"/>
              <a:t>Android </a:t>
            </a:r>
            <a:r>
              <a:rPr lang="en-US" altLang="zh-CN" dirty="0" smtClean="0"/>
              <a:t>Studio</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a:t>6. </a:t>
            </a:r>
            <a:r>
              <a:rPr lang="zh-CN" altLang="zh-CN" dirty="0"/>
              <a:t>欢迎界面</a:t>
            </a:r>
          </a:p>
          <a:p>
            <a:endParaRPr lang="zh-CN" altLang="zh-CN" dirty="0"/>
          </a:p>
          <a:p>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4242544" y="670614"/>
            <a:ext cx="3671745" cy="2340600"/>
          </a:xfrm>
          <a:prstGeom prst="rect">
            <a:avLst/>
          </a:prstGeom>
          <a:noFill/>
          <a:ln>
            <a:noFill/>
          </a:ln>
        </p:spPr>
      </p:pic>
      <p:pic>
        <p:nvPicPr>
          <p:cNvPr id="5" name="图片 4" descr="屏幕快照%202015-11-27%20下午4.00.5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5896" y="3798416"/>
            <a:ext cx="4839828" cy="3059583"/>
          </a:xfrm>
          <a:prstGeom prst="rect">
            <a:avLst/>
          </a:prstGeom>
          <a:noFill/>
          <a:ln>
            <a:noFill/>
          </a:ln>
        </p:spPr>
      </p:pic>
    </p:spTree>
    <p:extLst>
      <p:ext uri="{BB962C8B-B14F-4D97-AF65-F5344CB8AC3E}">
        <p14:creationId xmlns:p14="http://schemas.microsoft.com/office/powerpoint/2010/main" val="1785392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1.3.6</a:t>
            </a:r>
            <a:r>
              <a:rPr lang="zh-CN" altLang="zh-CN" dirty="0"/>
              <a:t>下载、安装和配置</a:t>
            </a:r>
            <a:r>
              <a:rPr lang="en-US" altLang="zh-CN" dirty="0"/>
              <a:t>Android SDK</a:t>
            </a:r>
            <a:endParaRPr kumimoji="1" lang="zh-CN" altLang="en-US" dirty="0"/>
          </a:p>
        </p:txBody>
      </p:sp>
      <p:sp>
        <p:nvSpPr>
          <p:cNvPr id="3" name="内容占位符 2"/>
          <p:cNvSpPr>
            <a:spLocks noGrp="1"/>
          </p:cNvSpPr>
          <p:nvPr>
            <p:ph idx="1"/>
          </p:nvPr>
        </p:nvSpPr>
        <p:spPr/>
        <p:txBody>
          <a:bodyPr/>
          <a:lstStyle/>
          <a:p>
            <a:r>
              <a:rPr lang="en-US" altLang="zh-CN" dirty="0"/>
              <a:t>SDK Tools</a:t>
            </a:r>
            <a:r>
              <a:rPr lang="zh-CN" altLang="zh-CN" dirty="0"/>
              <a:t>其实就是</a:t>
            </a:r>
            <a:r>
              <a:rPr lang="en-US" altLang="zh-CN" dirty="0"/>
              <a:t>Android SDK Manager</a:t>
            </a:r>
            <a:r>
              <a:rPr lang="zh-CN" altLang="zh-CN" dirty="0"/>
              <a:t>，管理各种版本</a:t>
            </a:r>
            <a:r>
              <a:rPr lang="en-US" altLang="zh-CN" dirty="0"/>
              <a:t>SDK</a:t>
            </a:r>
            <a:r>
              <a:rPr lang="zh-CN" altLang="zh-CN" dirty="0"/>
              <a:t>的工具。在</a:t>
            </a:r>
            <a:r>
              <a:rPr lang="en-US" altLang="zh-CN" dirty="0"/>
              <a:t>Android SDK</a:t>
            </a:r>
            <a:r>
              <a:rPr lang="zh-CN" altLang="zh-CN" dirty="0"/>
              <a:t>中，包含模拟器、教程、</a:t>
            </a:r>
            <a:r>
              <a:rPr lang="en-US" altLang="zh-CN" dirty="0"/>
              <a:t>API</a:t>
            </a:r>
            <a:r>
              <a:rPr lang="zh-CN" altLang="zh-CN" dirty="0"/>
              <a:t>文档和示例代码等内容。下面以</a:t>
            </a:r>
            <a:r>
              <a:rPr lang="en-US" altLang="zh-CN" dirty="0"/>
              <a:t>Windows</a:t>
            </a:r>
            <a:r>
              <a:rPr lang="zh-CN" altLang="zh-CN" dirty="0"/>
              <a:t>为例详细讲解下载和安装</a:t>
            </a:r>
            <a:r>
              <a:rPr lang="en-US" altLang="zh-CN" dirty="0"/>
              <a:t>Android SDK</a:t>
            </a:r>
            <a:r>
              <a:rPr lang="zh-CN" altLang="zh-CN" dirty="0"/>
              <a:t>的步骤。</a:t>
            </a:r>
          </a:p>
          <a:p>
            <a:r>
              <a:rPr lang="en-US" altLang="zh-CN" dirty="0"/>
              <a:t>    </a:t>
            </a:r>
            <a:r>
              <a:rPr lang="zh-CN" altLang="zh-CN" dirty="0"/>
              <a:t>（</a:t>
            </a:r>
            <a:r>
              <a:rPr lang="en-US" altLang="zh-CN" dirty="0"/>
              <a:t>1</a:t>
            </a:r>
            <a:r>
              <a:rPr lang="zh-CN" altLang="zh-CN" dirty="0"/>
              <a:t>）打开游览器，在地址栏中输入</a:t>
            </a:r>
            <a:r>
              <a:rPr lang="en-US" altLang="zh-CN" dirty="0"/>
              <a:t>http://</a:t>
            </a:r>
            <a:r>
              <a:rPr lang="en-US" altLang="zh-CN" dirty="0" err="1"/>
              <a:t>www.android-studio.org</a:t>
            </a:r>
            <a:r>
              <a:rPr lang="zh-CN" altLang="zh-CN" dirty="0"/>
              <a:t>，进入</a:t>
            </a:r>
            <a:r>
              <a:rPr lang="en-US" altLang="zh-CN" dirty="0"/>
              <a:t>Android Studio</a:t>
            </a:r>
            <a:r>
              <a:rPr lang="zh-CN" altLang="zh-CN" dirty="0"/>
              <a:t>中文社区主页，如图</a:t>
            </a:r>
            <a:r>
              <a:rPr lang="en-US" altLang="zh-CN" dirty="0"/>
              <a:t>1.32</a:t>
            </a:r>
            <a:r>
              <a:rPr lang="zh-CN" altLang="zh-CN" dirty="0"/>
              <a:t>所示。</a:t>
            </a:r>
          </a:p>
          <a:p>
            <a:endParaRPr kumimoji="1" lang="zh-CN" altLang="en-US" dirty="0"/>
          </a:p>
        </p:txBody>
      </p:sp>
    </p:spTree>
    <p:extLst>
      <p:ext uri="{BB962C8B-B14F-4D97-AF65-F5344CB8AC3E}">
        <p14:creationId xmlns:p14="http://schemas.microsoft.com/office/powerpoint/2010/main" val="79272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屏幕快照%202016-03-06%20下午9.29.52.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72055" y="299545"/>
            <a:ext cx="10184523" cy="6117021"/>
          </a:xfrm>
          <a:prstGeom prst="rect">
            <a:avLst/>
          </a:prstGeom>
          <a:noFill/>
          <a:ln>
            <a:noFill/>
          </a:ln>
        </p:spPr>
      </p:pic>
    </p:spTree>
    <p:extLst>
      <p:ext uri="{BB962C8B-B14F-4D97-AF65-F5344CB8AC3E}">
        <p14:creationId xmlns:p14="http://schemas.microsoft.com/office/powerpoint/2010/main" val="364794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2</a:t>
            </a:r>
            <a:r>
              <a:rPr lang="zh-CN" altLang="zh-CN" dirty="0"/>
              <a:t>）在主页中找到</a:t>
            </a:r>
            <a:r>
              <a:rPr lang="en-US" altLang="zh-CN" dirty="0"/>
              <a:t>SDK TOOLS ONLY R24.3.4</a:t>
            </a:r>
            <a:r>
              <a:rPr lang="zh-CN" altLang="zh-CN" dirty="0"/>
              <a:t>（当前最新版本），根据操作系统选择安装包进行下载，强烈建议下载主页推荐版本“</a:t>
            </a:r>
            <a:r>
              <a:rPr lang="en-US" altLang="zh-CN" dirty="0"/>
              <a:t>installer_r24.3.4-windows.exe(Recommended)</a:t>
            </a:r>
            <a:r>
              <a:rPr lang="zh-CN" altLang="zh-CN" dirty="0"/>
              <a:t>”，</a:t>
            </a:r>
            <a:r>
              <a:rPr lang="zh-CN" altLang="zh-CN" dirty="0"/>
              <a:t> </a:t>
            </a:r>
            <a:endParaRPr kumimoji="1" lang="zh-CN" altLang="en-US" dirty="0"/>
          </a:p>
        </p:txBody>
      </p:sp>
      <p:pic>
        <p:nvPicPr>
          <p:cNvPr id="5" name="图片 4" descr="../屏幕快照%202016-03-06%20下午9.29.5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3849" y="819807"/>
            <a:ext cx="9112468" cy="5344510"/>
          </a:xfrm>
          <a:prstGeom prst="rect">
            <a:avLst/>
          </a:prstGeom>
          <a:noFill/>
          <a:ln>
            <a:noFill/>
          </a:ln>
        </p:spPr>
      </p:pic>
    </p:spTree>
    <p:extLst>
      <p:ext uri="{BB962C8B-B14F-4D97-AF65-F5344CB8AC3E}">
        <p14:creationId xmlns:p14="http://schemas.microsoft.com/office/powerpoint/2010/main" val="546649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71599" y="268013"/>
            <a:ext cx="10294883" cy="6306207"/>
          </a:xfrm>
        </p:spPr>
        <p:txBody>
          <a:bodyPr>
            <a:normAutofit lnSpcReduction="10000"/>
          </a:bodyPr>
          <a:lstStyle/>
          <a:p>
            <a:pPr marL="0" indent="0">
              <a:buNone/>
            </a:pPr>
            <a:r>
              <a:rPr lang="en-US" altLang="zh-CN" dirty="0"/>
              <a:t>1</a:t>
            </a:r>
            <a:r>
              <a:rPr lang="zh-CN" altLang="zh-CN" dirty="0"/>
              <a:t>、</a:t>
            </a:r>
            <a:r>
              <a:rPr lang="en-US" altLang="zh-CN" dirty="0"/>
              <a:t>Application</a:t>
            </a:r>
            <a:endParaRPr lang="zh-CN" altLang="zh-CN" dirty="0"/>
          </a:p>
          <a:p>
            <a:pPr marL="0" indent="0">
              <a:buNone/>
            </a:pPr>
            <a:r>
              <a:rPr lang="en-US" altLang="zh-CN" dirty="0"/>
              <a:t>    </a:t>
            </a:r>
            <a:r>
              <a:rPr lang="zh-CN" altLang="zh-CN" dirty="0"/>
              <a:t>最上层是面向用户的</a:t>
            </a:r>
            <a:r>
              <a:rPr lang="en-US" altLang="zh-CN" dirty="0"/>
              <a:t>Application</a:t>
            </a:r>
            <a:r>
              <a:rPr lang="zh-CN" altLang="zh-CN" dirty="0"/>
              <a:t>（应用程序），包括电话程序、联系人程序、浏览器、地图、</a:t>
            </a:r>
            <a:r>
              <a:rPr lang="en-US" altLang="zh-CN" dirty="0"/>
              <a:t>Email</a:t>
            </a:r>
            <a:r>
              <a:rPr lang="zh-CN" altLang="zh-CN" dirty="0"/>
              <a:t>等。</a:t>
            </a:r>
          </a:p>
          <a:p>
            <a:pPr marL="0" indent="0">
              <a:buNone/>
            </a:pPr>
            <a:r>
              <a:rPr lang="en-US" altLang="zh-CN" dirty="0"/>
              <a:t>2</a:t>
            </a:r>
            <a:r>
              <a:rPr lang="zh-CN" altLang="zh-CN" dirty="0"/>
              <a:t>、</a:t>
            </a:r>
            <a:r>
              <a:rPr lang="en-US" altLang="zh-CN" dirty="0"/>
              <a:t>Application Framework</a:t>
            </a:r>
            <a:endParaRPr lang="zh-CN" altLang="zh-CN" dirty="0"/>
          </a:p>
          <a:p>
            <a:pPr marL="0" indent="0">
              <a:buNone/>
            </a:pPr>
            <a:r>
              <a:rPr lang="en-US" altLang="zh-CN" dirty="0"/>
              <a:t>    </a:t>
            </a:r>
            <a:r>
              <a:rPr lang="zh-CN" altLang="zh-CN" dirty="0"/>
              <a:t>第二层是</a:t>
            </a:r>
            <a:r>
              <a:rPr lang="en-US" altLang="zh-CN" dirty="0"/>
              <a:t>Application Framework</a:t>
            </a:r>
            <a:r>
              <a:rPr lang="zh-CN" altLang="zh-CN" dirty="0"/>
              <a:t>，为开发人员提供访问核心组件所使用的</a:t>
            </a:r>
            <a:r>
              <a:rPr lang="en-US" altLang="zh-CN" dirty="0"/>
              <a:t>API</a:t>
            </a:r>
            <a:r>
              <a:rPr lang="zh-CN" altLang="zh-CN" dirty="0"/>
              <a:t>，包含了丰富的</a:t>
            </a:r>
            <a:r>
              <a:rPr lang="en-US" altLang="zh-CN" dirty="0"/>
              <a:t>View</a:t>
            </a:r>
            <a:r>
              <a:rPr lang="zh-CN" altLang="zh-CN" dirty="0"/>
              <a:t>组件、</a:t>
            </a:r>
            <a:r>
              <a:rPr lang="en-US" altLang="zh-CN" dirty="0"/>
              <a:t>Content Providers</a:t>
            </a:r>
            <a:r>
              <a:rPr lang="zh-CN" altLang="zh-CN" dirty="0"/>
              <a:t>（内容提供器）用来访问另一个应用程序的数据（如联系人），或者共享它们自己的数据、</a:t>
            </a:r>
            <a:r>
              <a:rPr lang="en-US" altLang="zh-CN" dirty="0"/>
              <a:t>Resource Manager</a:t>
            </a:r>
            <a:r>
              <a:rPr lang="zh-CN" altLang="zh-CN" dirty="0"/>
              <a:t>（资源管理器）提供对资源的访问（如本地字符串，图形，布局文件等）、</a:t>
            </a:r>
            <a:r>
              <a:rPr lang="en-US" altLang="zh-CN" dirty="0"/>
              <a:t>Notification Manager</a:t>
            </a:r>
            <a:r>
              <a:rPr lang="zh-CN" altLang="zh-CN" dirty="0"/>
              <a:t>（通知管理器）、</a:t>
            </a:r>
            <a:r>
              <a:rPr lang="en-US" altLang="zh-CN" dirty="0"/>
              <a:t>Activity Manager</a:t>
            </a:r>
            <a:r>
              <a:rPr lang="zh-CN" altLang="zh-CN" dirty="0"/>
              <a:t>（活动管理器）</a:t>
            </a:r>
            <a:r>
              <a:rPr lang="zh-CN" altLang="zh-CN" dirty="0" smtClean="0"/>
              <a:t>等</a:t>
            </a:r>
            <a:endParaRPr lang="en-US" altLang="zh-CN" dirty="0" smtClean="0"/>
          </a:p>
          <a:p>
            <a:pPr marL="0" indent="0">
              <a:buNone/>
            </a:pPr>
            <a:r>
              <a:rPr lang="en-US" altLang="zh-CN" dirty="0" smtClean="0"/>
              <a:t>3</a:t>
            </a:r>
            <a:r>
              <a:rPr lang="zh-CN" altLang="zh-CN" dirty="0"/>
              <a:t>、</a:t>
            </a:r>
            <a:r>
              <a:rPr lang="en-US" altLang="zh-CN" dirty="0"/>
              <a:t>Libraries</a:t>
            </a:r>
            <a:endParaRPr lang="zh-CN" altLang="zh-CN" dirty="0"/>
          </a:p>
          <a:p>
            <a:pPr marL="0" indent="0">
              <a:buNone/>
            </a:pPr>
            <a:r>
              <a:rPr lang="en-US" altLang="zh-CN" dirty="0"/>
              <a:t>    </a:t>
            </a:r>
            <a:r>
              <a:rPr lang="zh-CN" altLang="zh-CN" dirty="0"/>
              <a:t>第三层是系统运行库，包含程序库和</a:t>
            </a:r>
            <a:r>
              <a:rPr lang="en-US" altLang="zh-CN" dirty="0"/>
              <a:t>Android</a:t>
            </a:r>
            <a:r>
              <a:rPr lang="zh-CN" altLang="zh-CN" dirty="0"/>
              <a:t>运行库。程序库中包含了一些</a:t>
            </a:r>
            <a:r>
              <a:rPr lang="en-US" altLang="zh-CN" dirty="0"/>
              <a:t>C/C++</a:t>
            </a:r>
            <a:r>
              <a:rPr lang="zh-CN" altLang="zh-CN" dirty="0"/>
              <a:t>库，通过应用框架为开发者提供服务，如：</a:t>
            </a:r>
            <a:r>
              <a:rPr lang="en-US" altLang="zh-CN" dirty="0" err="1"/>
              <a:t>Libc</a:t>
            </a:r>
            <a:r>
              <a:rPr lang="zh-CN" altLang="zh-CN" dirty="0"/>
              <a:t>（从</a:t>
            </a:r>
            <a:r>
              <a:rPr lang="en-US" altLang="zh-CN" dirty="0"/>
              <a:t>BSD</a:t>
            </a:r>
            <a:r>
              <a:rPr lang="zh-CN" altLang="zh-CN" dirty="0"/>
              <a:t>继承来的标准</a:t>
            </a:r>
            <a:r>
              <a:rPr lang="en-US" altLang="zh-CN" dirty="0"/>
              <a:t>C</a:t>
            </a:r>
            <a:r>
              <a:rPr lang="zh-CN" altLang="zh-CN" dirty="0"/>
              <a:t>系统函数库）、媒体库、</a:t>
            </a:r>
            <a:r>
              <a:rPr lang="en-US" altLang="zh-CN" dirty="0"/>
              <a:t>SGL</a:t>
            </a:r>
            <a:r>
              <a:rPr lang="zh-CN" altLang="zh-CN" dirty="0"/>
              <a:t>（</a:t>
            </a:r>
            <a:r>
              <a:rPr lang="en-US" altLang="zh-CN" dirty="0"/>
              <a:t>2D</a:t>
            </a:r>
            <a:r>
              <a:rPr lang="zh-CN" altLang="zh-CN" dirty="0"/>
              <a:t>图形引 擎）、</a:t>
            </a:r>
            <a:r>
              <a:rPr lang="en-US" altLang="zh-CN" dirty="0"/>
              <a:t>3D libraries</a:t>
            </a:r>
            <a:r>
              <a:rPr lang="zh-CN" altLang="zh-CN" dirty="0"/>
              <a:t>（基于</a:t>
            </a:r>
            <a:r>
              <a:rPr lang="en-US" altLang="zh-CN" dirty="0"/>
              <a:t>OpenGL ES 1.0 APIs</a:t>
            </a:r>
            <a:r>
              <a:rPr lang="zh-CN" altLang="zh-CN" dirty="0"/>
              <a:t>实现，可以使用硬件或软件</a:t>
            </a:r>
            <a:r>
              <a:rPr lang="en-US" altLang="zh-CN" dirty="0"/>
              <a:t>3D</a:t>
            </a:r>
            <a:r>
              <a:rPr lang="zh-CN" altLang="zh-CN" dirty="0"/>
              <a:t>加速）、</a:t>
            </a:r>
            <a:r>
              <a:rPr lang="en-US" altLang="zh-CN" dirty="0"/>
              <a:t>SQLite</a:t>
            </a:r>
            <a:r>
              <a:rPr lang="zh-CN" altLang="zh-CN" dirty="0"/>
              <a:t>（数据库引擎）等等。</a:t>
            </a:r>
          </a:p>
          <a:p>
            <a:pPr marL="0" indent="0">
              <a:buNone/>
            </a:pPr>
            <a:r>
              <a:rPr lang="en-US" altLang="zh-CN" dirty="0"/>
              <a:t>    Android</a:t>
            </a:r>
            <a:r>
              <a:rPr lang="zh-CN" altLang="zh-CN" dirty="0"/>
              <a:t>运行库还包括一个核心库，该核心库提供了</a:t>
            </a:r>
            <a:r>
              <a:rPr lang="en-US" altLang="zh-CN" dirty="0"/>
              <a:t>JAVA</a:t>
            </a:r>
            <a:r>
              <a:rPr lang="zh-CN" altLang="zh-CN" dirty="0"/>
              <a:t>编程语言核心库的大多数功能。每一个</a:t>
            </a:r>
            <a:r>
              <a:rPr lang="en-US" altLang="zh-CN" dirty="0"/>
              <a:t>Android</a:t>
            </a:r>
            <a:r>
              <a:rPr lang="zh-CN" altLang="zh-CN" dirty="0"/>
              <a:t>应用程序都在自己的进程中运行，都拥 有一个独立的</a:t>
            </a:r>
            <a:r>
              <a:rPr lang="en-US" altLang="zh-CN" dirty="0" err="1"/>
              <a:t>Dalvik</a:t>
            </a:r>
            <a:r>
              <a:rPr lang="zh-CN" altLang="zh-CN" dirty="0"/>
              <a:t>虚拟机实例。</a:t>
            </a:r>
            <a:r>
              <a:rPr lang="en-US" altLang="zh-CN" dirty="0" err="1"/>
              <a:t>Dalivk</a:t>
            </a:r>
            <a:r>
              <a:rPr lang="zh-CN" altLang="zh-CN" dirty="0"/>
              <a:t>被设计成一个设备可以同时高效地运行多个虚拟系统。</a:t>
            </a:r>
            <a:r>
              <a:rPr lang="en-US" altLang="zh-CN" dirty="0" err="1"/>
              <a:t>Dalivk</a:t>
            </a:r>
            <a:r>
              <a:rPr lang="zh-CN" altLang="zh-CN" dirty="0"/>
              <a:t>虚拟机执行</a:t>
            </a:r>
            <a:r>
              <a:rPr lang="en-US" altLang="zh-CN" dirty="0"/>
              <a:t>.</a:t>
            </a:r>
            <a:r>
              <a:rPr lang="en-US" altLang="zh-CN" dirty="0" err="1"/>
              <a:t>dex</a:t>
            </a:r>
            <a:r>
              <a:rPr lang="zh-CN" altLang="zh-CN" dirty="0"/>
              <a:t>文件（</a:t>
            </a:r>
            <a:r>
              <a:rPr lang="en-US" altLang="zh-CN" dirty="0" err="1"/>
              <a:t>Dalvik</a:t>
            </a:r>
            <a:r>
              <a:rPr lang="en-US" altLang="zh-CN" dirty="0"/>
              <a:t> </a:t>
            </a:r>
            <a:r>
              <a:rPr lang="zh-CN" altLang="zh-CN" dirty="0"/>
              <a:t>的可执行文件），该格式文件针对小内存使用做了优化。同时虚拟机是基于寄存器的，所有类都经由</a:t>
            </a:r>
            <a:r>
              <a:rPr lang="en-US" altLang="zh-CN" dirty="0"/>
              <a:t>JAVA</a:t>
            </a:r>
            <a:r>
              <a:rPr lang="zh-CN" altLang="zh-CN" dirty="0"/>
              <a:t>编译器编译，然后通过</a:t>
            </a:r>
            <a:r>
              <a:rPr lang="en-US" altLang="zh-CN" dirty="0"/>
              <a:t>SDK</a:t>
            </a:r>
            <a:r>
              <a:rPr lang="zh-CN" altLang="zh-CN" dirty="0"/>
              <a:t>中的</a:t>
            </a:r>
            <a:r>
              <a:rPr lang="en-US" altLang="zh-CN" dirty="0"/>
              <a:t>dx</a:t>
            </a:r>
            <a:r>
              <a:rPr lang="zh-CN" altLang="zh-CN" dirty="0"/>
              <a:t>工具转化成</a:t>
            </a:r>
            <a:r>
              <a:rPr lang="en-US" altLang="zh-CN" dirty="0"/>
              <a:t>.</a:t>
            </a:r>
            <a:r>
              <a:rPr lang="en-US" altLang="zh-CN" dirty="0" err="1"/>
              <a:t>dex</a:t>
            </a:r>
            <a:r>
              <a:rPr lang="zh-CN" altLang="zh-CN" dirty="0"/>
              <a:t>格式，由虚拟机执行。</a:t>
            </a:r>
            <a:r>
              <a:rPr lang="en-US" altLang="zh-CN" dirty="0" err="1"/>
              <a:t>Dalivk</a:t>
            </a:r>
            <a:r>
              <a:rPr lang="zh-CN" altLang="zh-CN" dirty="0"/>
              <a:t>虚拟机依赖于</a:t>
            </a:r>
            <a:r>
              <a:rPr lang="en-US" altLang="zh-CN" dirty="0" err="1"/>
              <a:t>linux</a:t>
            </a:r>
            <a:r>
              <a:rPr lang="zh-CN" altLang="zh-CN" dirty="0"/>
              <a:t>内核的一些功能，比如线程机制和底层内存管理机制。</a:t>
            </a:r>
          </a:p>
        </p:txBody>
      </p:sp>
    </p:spTree>
    <p:extLst>
      <p:ext uri="{BB962C8B-B14F-4D97-AF65-F5344CB8AC3E}">
        <p14:creationId xmlns:p14="http://schemas.microsoft.com/office/powerpoint/2010/main" val="26753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3</a:t>
            </a:r>
            <a:r>
              <a:rPr lang="zh-CN" altLang="zh-CN" dirty="0"/>
              <a:t>）双击下载的程序，弹出如图</a:t>
            </a:r>
            <a:r>
              <a:rPr lang="en-US" altLang="zh-CN" dirty="0"/>
              <a:t>1.34</a:t>
            </a:r>
            <a:r>
              <a:rPr lang="zh-CN" altLang="zh-CN" dirty="0"/>
              <a:t>所示的安装向导对话框</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67559"/>
            <a:ext cx="8024649" cy="5912069"/>
          </a:xfrm>
          <a:prstGeom prst="rect">
            <a:avLst/>
          </a:prstGeom>
          <a:noFill/>
          <a:ln>
            <a:noFill/>
          </a:ln>
        </p:spPr>
      </p:pic>
    </p:spTree>
    <p:extLst>
      <p:ext uri="{BB962C8B-B14F-4D97-AF65-F5344CB8AC3E}">
        <p14:creationId xmlns:p14="http://schemas.microsoft.com/office/powerpoint/2010/main" val="121818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4</a:t>
            </a:r>
            <a:r>
              <a:rPr lang="zh-CN" altLang="zh-CN" dirty="0"/>
              <a:t>）单击</a:t>
            </a:r>
            <a:r>
              <a:rPr lang="en-US" altLang="zh-CN" dirty="0"/>
              <a:t>Next</a:t>
            </a:r>
            <a:r>
              <a:rPr lang="zh-CN" altLang="zh-CN" dirty="0"/>
              <a:t>按钮。如果已经正确安装</a:t>
            </a:r>
            <a:r>
              <a:rPr lang="en-US" altLang="zh-CN" dirty="0"/>
              <a:t>JDK</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002222" y="599089"/>
            <a:ext cx="8245364" cy="5565227"/>
          </a:xfrm>
          <a:prstGeom prst="rect">
            <a:avLst/>
          </a:prstGeom>
          <a:noFill/>
          <a:ln>
            <a:noFill/>
          </a:ln>
        </p:spPr>
      </p:pic>
    </p:spTree>
    <p:extLst>
      <p:ext uri="{BB962C8B-B14F-4D97-AF65-F5344CB8AC3E}">
        <p14:creationId xmlns:p14="http://schemas.microsoft.com/office/powerpoint/2010/main" val="1786985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5</a:t>
            </a:r>
            <a:r>
              <a:rPr lang="zh-CN" altLang="zh-CN" dirty="0"/>
              <a:t>）在图</a:t>
            </a:r>
            <a:r>
              <a:rPr lang="en-US" altLang="zh-CN" dirty="0"/>
              <a:t>1.35</a:t>
            </a:r>
            <a:r>
              <a:rPr lang="zh-CN" altLang="zh-CN" dirty="0"/>
              <a:t>中单击</a:t>
            </a:r>
            <a:r>
              <a:rPr lang="en-US" altLang="zh-CN" dirty="0"/>
              <a:t>Next</a:t>
            </a:r>
            <a:r>
              <a:rPr lang="zh-CN" altLang="zh-CN" dirty="0"/>
              <a:t>按钮，将提示选择哪种用户可以使用</a:t>
            </a:r>
            <a:r>
              <a:rPr lang="en-US" altLang="zh-CN" dirty="0"/>
              <a:t>SDK Tools</a:t>
            </a:r>
            <a:r>
              <a:rPr lang="zh-CN" altLang="zh-CN" dirty="0"/>
              <a:t>，这里选择“</a:t>
            </a:r>
            <a:r>
              <a:rPr lang="en-US" altLang="zh-CN" dirty="0"/>
              <a:t>Install for anyone using this computer</a:t>
            </a:r>
            <a:r>
              <a:rPr lang="zh-CN" altLang="zh-CN" dirty="0"/>
              <a:t>”</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99392" y="986746"/>
            <a:ext cx="7559008" cy="5082978"/>
          </a:xfrm>
          <a:prstGeom prst="rect">
            <a:avLst/>
          </a:prstGeom>
          <a:noFill/>
          <a:ln>
            <a:noFill/>
          </a:ln>
        </p:spPr>
      </p:pic>
    </p:spTree>
    <p:extLst>
      <p:ext uri="{BB962C8B-B14F-4D97-AF65-F5344CB8AC3E}">
        <p14:creationId xmlns:p14="http://schemas.microsoft.com/office/powerpoint/2010/main" val="1311470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5</a:t>
            </a:r>
            <a:r>
              <a:rPr lang="zh-CN" altLang="zh-CN" dirty="0"/>
              <a:t>）在图</a:t>
            </a:r>
            <a:r>
              <a:rPr lang="en-US" altLang="zh-CN" dirty="0"/>
              <a:t>1.36</a:t>
            </a:r>
            <a:r>
              <a:rPr lang="zh-CN" altLang="zh-CN" dirty="0"/>
              <a:t>中单击</a:t>
            </a:r>
            <a:r>
              <a:rPr lang="en-US" altLang="zh-CN" dirty="0"/>
              <a:t>Next</a:t>
            </a:r>
            <a:r>
              <a:rPr lang="zh-CN" altLang="zh-CN" dirty="0"/>
              <a:t>按钮，将显示</a:t>
            </a:r>
            <a:r>
              <a:rPr lang="en-US" altLang="zh-CN" dirty="0"/>
              <a:t>Android SDK</a:t>
            </a:r>
            <a:r>
              <a:rPr lang="zh-CN" altLang="zh-CN" dirty="0"/>
              <a:t>安装路径选择窗口。将安装路径修改为</a:t>
            </a:r>
            <a:r>
              <a:rPr lang="en-US" altLang="zh-CN" dirty="0"/>
              <a:t>“C:\Android\android-</a:t>
            </a:r>
            <a:r>
              <a:rPr lang="en-US" altLang="zh-CN" dirty="0" err="1"/>
              <a:t>sdk</a:t>
            </a:r>
            <a:r>
              <a:rPr lang="en-US" altLang="zh-CN" dirty="0"/>
              <a:t>”</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578220" y="869906"/>
            <a:ext cx="7543242" cy="5073694"/>
          </a:xfrm>
          <a:prstGeom prst="rect">
            <a:avLst/>
          </a:prstGeom>
          <a:noFill/>
          <a:ln>
            <a:noFill/>
          </a:ln>
        </p:spPr>
      </p:pic>
    </p:spTree>
    <p:extLst>
      <p:ext uri="{BB962C8B-B14F-4D97-AF65-F5344CB8AC3E}">
        <p14:creationId xmlns:p14="http://schemas.microsoft.com/office/powerpoint/2010/main" val="310371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r>
              <a:rPr lang="zh-CN" altLang="zh-CN" dirty="0"/>
              <a:t>（</a:t>
            </a:r>
            <a:r>
              <a:rPr lang="en-US" altLang="zh-CN" dirty="0"/>
              <a:t>6</a:t>
            </a:r>
            <a:r>
              <a:rPr lang="zh-CN" altLang="zh-CN" dirty="0"/>
              <a:t>）在图</a:t>
            </a:r>
            <a:r>
              <a:rPr lang="en-US" altLang="zh-CN" dirty="0"/>
              <a:t>1.37</a:t>
            </a:r>
            <a:r>
              <a:rPr lang="zh-CN" altLang="zh-CN" dirty="0"/>
              <a:t>中，单击</a:t>
            </a:r>
            <a:r>
              <a:rPr lang="en-US" altLang="zh-CN" dirty="0"/>
              <a:t>Next</a:t>
            </a:r>
            <a:r>
              <a:rPr lang="zh-CN" altLang="zh-CN" dirty="0"/>
              <a:t>按钮。此时询问是否在开始菜单中创建快捷</a:t>
            </a:r>
            <a:r>
              <a:rPr lang="zh-CN" altLang="zh-CN" dirty="0" smtClean="0"/>
              <a:t>方式。</a:t>
            </a:r>
            <a:r>
              <a:rPr lang="zh-CN" altLang="zh-CN" dirty="0"/>
              <a:t>单击</a:t>
            </a:r>
            <a:r>
              <a:rPr lang="en-US" altLang="zh-CN" dirty="0"/>
              <a:t>Install</a:t>
            </a:r>
            <a:r>
              <a:rPr lang="zh-CN" altLang="zh-CN" dirty="0"/>
              <a:t>按钮开始安装。</a:t>
            </a:r>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751641" y="1065572"/>
            <a:ext cx="8031973" cy="5319461"/>
          </a:xfrm>
          <a:prstGeom prst="rect">
            <a:avLst/>
          </a:prstGeom>
          <a:noFill/>
          <a:ln>
            <a:noFill/>
          </a:ln>
        </p:spPr>
      </p:pic>
    </p:spTree>
    <p:extLst>
      <p:ext uri="{BB962C8B-B14F-4D97-AF65-F5344CB8AC3E}">
        <p14:creationId xmlns:p14="http://schemas.microsoft.com/office/powerpoint/2010/main" val="105431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7</a:t>
            </a:r>
            <a:r>
              <a:rPr lang="zh-CN" altLang="zh-CN" dirty="0"/>
              <a:t>）这时开始安装</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36330" y="687200"/>
            <a:ext cx="7448649" cy="5571709"/>
          </a:xfrm>
          <a:prstGeom prst="rect">
            <a:avLst/>
          </a:prstGeom>
          <a:noFill/>
          <a:ln>
            <a:noFill/>
          </a:ln>
        </p:spPr>
      </p:pic>
    </p:spTree>
    <p:extLst>
      <p:ext uri="{BB962C8B-B14F-4D97-AF65-F5344CB8AC3E}">
        <p14:creationId xmlns:p14="http://schemas.microsoft.com/office/powerpoint/2010/main" val="173366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7</a:t>
            </a:r>
            <a:r>
              <a:rPr lang="zh-CN" altLang="zh-CN" dirty="0"/>
              <a:t>）安装完成</a:t>
            </a:r>
            <a:r>
              <a:rPr lang="zh-CN" altLang="zh-CN" dirty="0" smtClean="0"/>
              <a:t>后，</a:t>
            </a:r>
            <a:r>
              <a:rPr lang="zh-CN" altLang="zh-CN" dirty="0"/>
              <a:t>单击</a:t>
            </a:r>
            <a:r>
              <a:rPr lang="en-US" altLang="zh-CN" dirty="0"/>
              <a:t>Next</a:t>
            </a:r>
            <a:r>
              <a:rPr lang="zh-CN" altLang="zh-CN" dirty="0"/>
              <a:t>按钮。</a:t>
            </a:r>
          </a:p>
          <a:p>
            <a:pPr marL="0" indent="0">
              <a:buNone/>
            </a:pP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52096" y="655669"/>
            <a:ext cx="7385587" cy="5571709"/>
          </a:xfrm>
          <a:prstGeom prst="rect">
            <a:avLst/>
          </a:prstGeom>
          <a:noFill/>
          <a:ln>
            <a:noFill/>
          </a:ln>
        </p:spPr>
      </p:pic>
    </p:spTree>
    <p:extLst>
      <p:ext uri="{BB962C8B-B14F-4D97-AF65-F5344CB8AC3E}">
        <p14:creationId xmlns:p14="http://schemas.microsoft.com/office/powerpoint/2010/main" val="1781780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8</a:t>
            </a:r>
            <a:r>
              <a:rPr lang="zh-CN" altLang="zh-CN" dirty="0" smtClean="0"/>
              <a:t>）单击</a:t>
            </a:r>
            <a:r>
              <a:rPr lang="en-US" altLang="zh-CN" dirty="0"/>
              <a:t>Finish</a:t>
            </a:r>
            <a:r>
              <a:rPr lang="zh-CN" altLang="zh-CN" dirty="0"/>
              <a:t>按钮，</a:t>
            </a:r>
          </a:p>
          <a:p>
            <a:pPr marL="0" indent="0">
              <a:buNone/>
            </a:pP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956592" y="1065574"/>
            <a:ext cx="6282001" cy="4893792"/>
          </a:xfrm>
          <a:prstGeom prst="rect">
            <a:avLst/>
          </a:prstGeom>
          <a:noFill/>
          <a:ln>
            <a:noFill/>
          </a:ln>
        </p:spPr>
      </p:pic>
    </p:spTree>
    <p:extLst>
      <p:ext uri="{BB962C8B-B14F-4D97-AF65-F5344CB8AC3E}">
        <p14:creationId xmlns:p14="http://schemas.microsoft.com/office/powerpoint/2010/main" val="1872637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9</a:t>
            </a:r>
            <a:r>
              <a:rPr lang="zh-CN" altLang="zh-CN" dirty="0"/>
              <a:t>）启动</a:t>
            </a:r>
            <a:r>
              <a:rPr lang="en-US" altLang="zh-CN" dirty="0"/>
              <a:t>SDK</a:t>
            </a:r>
            <a:r>
              <a:rPr lang="zh-CN" altLang="zh-CN" dirty="0"/>
              <a:t>管理工具。此时会自动联网搜索可以下载的</a:t>
            </a:r>
            <a:r>
              <a:rPr lang="en-US" altLang="zh-CN" dirty="0"/>
              <a:t>API</a:t>
            </a:r>
            <a:r>
              <a:rPr lang="zh-CN" altLang="zh-CN" dirty="0"/>
              <a:t>等软件包</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582632" y="655670"/>
            <a:ext cx="7617658" cy="5603240"/>
          </a:xfrm>
          <a:prstGeom prst="rect">
            <a:avLst/>
          </a:prstGeom>
          <a:noFill/>
          <a:ln>
            <a:noFill/>
          </a:ln>
        </p:spPr>
      </p:pic>
    </p:spTree>
    <p:extLst>
      <p:ext uri="{BB962C8B-B14F-4D97-AF65-F5344CB8AC3E}">
        <p14:creationId xmlns:p14="http://schemas.microsoft.com/office/powerpoint/2010/main" val="2047750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9</a:t>
            </a:r>
            <a:r>
              <a:rPr lang="zh-CN" altLang="zh-CN" dirty="0"/>
              <a:t>）为了便于今后在不同平台中调试，在搜索完成后选择安装全部软件包</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72274" y="639904"/>
            <a:ext cx="8516292" cy="6028910"/>
          </a:xfrm>
          <a:prstGeom prst="rect">
            <a:avLst/>
          </a:prstGeom>
          <a:noFill/>
          <a:ln>
            <a:noFill/>
          </a:ln>
        </p:spPr>
      </p:pic>
    </p:spTree>
    <p:extLst>
      <p:ext uri="{BB962C8B-B14F-4D97-AF65-F5344CB8AC3E}">
        <p14:creationId xmlns:p14="http://schemas.microsoft.com/office/powerpoint/2010/main" val="964751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2055" y="126123"/>
            <a:ext cx="10767847" cy="6495393"/>
          </a:xfrm>
        </p:spPr>
        <p:txBody>
          <a:bodyPr/>
          <a:lstStyle/>
          <a:p>
            <a:pPr marL="0" indent="0">
              <a:buNone/>
            </a:pPr>
            <a:r>
              <a:rPr lang="en-US" altLang="zh-CN" dirty="0"/>
              <a:t>4</a:t>
            </a:r>
            <a:r>
              <a:rPr lang="zh-CN" altLang="zh-CN" dirty="0"/>
              <a:t>、</a:t>
            </a:r>
            <a:r>
              <a:rPr lang="en-US" altLang="zh-CN" dirty="0"/>
              <a:t>Linux Kernel</a:t>
            </a:r>
            <a:endParaRPr lang="zh-CN" altLang="zh-CN" dirty="0"/>
          </a:p>
          <a:p>
            <a:pPr marL="0" indent="0">
              <a:buNone/>
            </a:pPr>
            <a:r>
              <a:rPr lang="en-US" altLang="zh-CN" dirty="0"/>
              <a:t>    </a:t>
            </a:r>
            <a:r>
              <a:rPr lang="zh-CN" altLang="zh-CN" dirty="0"/>
              <a:t>最下面一层是</a:t>
            </a:r>
            <a:r>
              <a:rPr lang="en-US" altLang="zh-CN" dirty="0"/>
              <a:t>Linux</a:t>
            </a:r>
            <a:r>
              <a:rPr lang="zh-CN" altLang="zh-CN" dirty="0"/>
              <a:t>核心，</a:t>
            </a:r>
            <a:r>
              <a:rPr lang="en-US" altLang="zh-CN" dirty="0"/>
              <a:t>Android</a:t>
            </a:r>
            <a:r>
              <a:rPr lang="zh-CN" altLang="zh-CN" dirty="0"/>
              <a:t>的核心系统依赖于</a:t>
            </a:r>
            <a:r>
              <a:rPr lang="en-US" altLang="zh-CN" dirty="0"/>
              <a:t>Linux</a:t>
            </a:r>
            <a:r>
              <a:rPr lang="zh-CN" altLang="zh-CN" dirty="0"/>
              <a:t>内核，如安全性、内存管理、进程管理、网络协议栈和驱动模型。 </a:t>
            </a:r>
            <a:r>
              <a:rPr lang="en-US" altLang="zh-CN" dirty="0"/>
              <a:t>Android</a:t>
            </a:r>
            <a:r>
              <a:rPr lang="zh-CN" altLang="zh-CN" dirty="0"/>
              <a:t>的</a:t>
            </a:r>
            <a:r>
              <a:rPr lang="en-US" altLang="zh-CN" dirty="0"/>
              <a:t> Linux kernel</a:t>
            </a:r>
            <a:r>
              <a:rPr lang="zh-CN" altLang="zh-CN" dirty="0"/>
              <a:t>也不是</a:t>
            </a:r>
            <a:r>
              <a:rPr lang="en-US" altLang="zh-CN" dirty="0"/>
              <a:t>GNU/Linux</a:t>
            </a:r>
            <a:r>
              <a:rPr lang="zh-CN" altLang="zh-CN" dirty="0"/>
              <a:t>。</a:t>
            </a:r>
            <a:r>
              <a:rPr lang="en-US" altLang="zh-CN" dirty="0"/>
              <a:t>Android</a:t>
            </a:r>
            <a:r>
              <a:rPr lang="zh-CN" altLang="zh-CN" dirty="0"/>
              <a:t>将驱动程序移到</a:t>
            </a:r>
            <a:r>
              <a:rPr lang="en-US" altLang="zh-CN" dirty="0" err="1"/>
              <a:t>userspace</a:t>
            </a:r>
            <a:r>
              <a:rPr lang="zh-CN" altLang="zh-CN" dirty="0"/>
              <a:t>，使得</a:t>
            </a:r>
            <a:r>
              <a:rPr lang="en-US" altLang="zh-CN" dirty="0"/>
              <a:t>Linux driver</a:t>
            </a:r>
            <a:r>
              <a:rPr lang="zh-CN" altLang="zh-CN" dirty="0"/>
              <a:t>与</a:t>
            </a:r>
            <a:r>
              <a:rPr lang="en-US" altLang="zh-CN" dirty="0"/>
              <a:t>Linux kernel</a:t>
            </a:r>
            <a:r>
              <a:rPr lang="zh-CN" altLang="zh-CN" dirty="0"/>
              <a:t>分开。</a:t>
            </a:r>
          </a:p>
          <a:p>
            <a:endParaRPr kumimoji="1" lang="zh-CN" altLang="en-US" dirty="0"/>
          </a:p>
        </p:txBody>
      </p:sp>
    </p:spTree>
    <p:extLst>
      <p:ext uri="{BB962C8B-B14F-4D97-AF65-F5344CB8AC3E}">
        <p14:creationId xmlns:p14="http://schemas.microsoft.com/office/powerpoint/2010/main" val="834907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50882" y="141890"/>
            <a:ext cx="10752083" cy="6558455"/>
          </a:xfrm>
        </p:spPr>
        <p:txBody>
          <a:bodyPr/>
          <a:lstStyle/>
          <a:p>
            <a:pPr marL="0" indent="0">
              <a:buNone/>
            </a:pPr>
            <a:r>
              <a:rPr lang="zh-CN" altLang="zh-CN" dirty="0"/>
              <a:t>（</a:t>
            </a:r>
            <a:r>
              <a:rPr lang="en-US" altLang="zh-CN" dirty="0"/>
              <a:t>10</a:t>
            </a:r>
            <a:r>
              <a:rPr lang="zh-CN" altLang="zh-CN" dirty="0"/>
              <a:t>）在图</a:t>
            </a:r>
            <a:r>
              <a:rPr lang="en-US" altLang="zh-CN" dirty="0"/>
              <a:t>1.43</a:t>
            </a:r>
            <a:r>
              <a:rPr lang="zh-CN" altLang="zh-CN" dirty="0"/>
              <a:t>中，单击</a:t>
            </a:r>
            <a:r>
              <a:rPr lang="en-US" altLang="zh-CN" dirty="0"/>
              <a:t>Install packages</a:t>
            </a:r>
            <a:r>
              <a:rPr lang="zh-CN" altLang="zh-CN" dirty="0"/>
              <a:t>按钮，安装选中的软件</a:t>
            </a:r>
            <a:r>
              <a:rPr lang="zh-CN" altLang="zh-CN" dirty="0"/>
              <a:t> </a:t>
            </a:r>
            <a:endParaRPr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r>
              <a:rPr lang="zh-CN" altLang="zh-CN" dirty="0"/>
              <a:t>（</a:t>
            </a:r>
            <a:r>
              <a:rPr lang="en-US" altLang="zh-CN" dirty="0"/>
              <a:t>11</a:t>
            </a:r>
            <a:r>
              <a:rPr lang="zh-CN" altLang="zh-CN" dirty="0"/>
              <a:t>）单击</a:t>
            </a:r>
            <a:r>
              <a:rPr lang="en-US" altLang="zh-CN" dirty="0"/>
              <a:t>Install</a:t>
            </a:r>
            <a:r>
              <a:rPr lang="zh-CN" altLang="zh-CN" dirty="0"/>
              <a:t>按钮，进行安装</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40742" y="702965"/>
            <a:ext cx="8264043" cy="5209103"/>
          </a:xfrm>
          <a:prstGeom prst="rect">
            <a:avLst/>
          </a:prstGeom>
          <a:noFill/>
          <a:ln>
            <a:noFill/>
          </a:ln>
        </p:spPr>
      </p:pic>
    </p:spTree>
    <p:extLst>
      <p:ext uri="{BB962C8B-B14F-4D97-AF65-F5344CB8AC3E}">
        <p14:creationId xmlns:p14="http://schemas.microsoft.com/office/powerpoint/2010/main" val="1082068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 1.3.7 SDK</a:t>
            </a:r>
            <a:r>
              <a:rPr lang="zh-CN" altLang="zh-CN" b="1" dirty="0"/>
              <a:t>下载国内镜像</a:t>
            </a:r>
            <a:endParaRPr kumimoji="1" lang="zh-CN" altLang="en-US" dirty="0"/>
          </a:p>
        </p:txBody>
      </p:sp>
      <p:sp>
        <p:nvSpPr>
          <p:cNvPr id="3" name="内容占位符 2"/>
          <p:cNvSpPr>
            <a:spLocks noGrp="1"/>
          </p:cNvSpPr>
          <p:nvPr>
            <p:ph idx="1"/>
          </p:nvPr>
        </p:nvSpPr>
        <p:spPr/>
        <p:txBody>
          <a:bodyPr/>
          <a:lstStyle/>
          <a:p>
            <a:r>
              <a:rPr lang="zh-CN" altLang="zh-CN" dirty="0"/>
              <a:t>在国内访问</a:t>
            </a:r>
            <a:r>
              <a:rPr lang="en-US" altLang="zh-CN" dirty="0"/>
              <a:t>Google</a:t>
            </a:r>
            <a:r>
              <a:rPr lang="zh-CN" altLang="zh-CN" dirty="0"/>
              <a:t>并不便利，如果</a:t>
            </a:r>
            <a:r>
              <a:rPr lang="en-US" altLang="zh-CN" dirty="0"/>
              <a:t>SDK</a:t>
            </a:r>
            <a:r>
              <a:rPr lang="zh-CN" altLang="zh-CN" dirty="0"/>
              <a:t>管理工具自动联网</a:t>
            </a:r>
            <a:r>
              <a:rPr lang="en-US" altLang="zh-CN" dirty="0"/>
              <a:t>Google</a:t>
            </a:r>
            <a:r>
              <a:rPr lang="zh-CN" altLang="zh-CN" dirty="0"/>
              <a:t>搜索失败，可以更改国内镜像进行下载更新：</a:t>
            </a:r>
          </a:p>
          <a:p>
            <a:r>
              <a:rPr lang="zh-CN" altLang="zh-CN" dirty="0"/>
              <a:t>注意：下列镜像地址可能失效，请自行上网搜索最新镜像地址。</a:t>
            </a:r>
            <a:r>
              <a:rPr lang="zh-CN" altLang="zh-CN" dirty="0"/>
              <a:t> </a:t>
            </a:r>
            <a:endParaRPr kumimoji="1" lang="zh-CN" altLang="en-US" dirty="0"/>
          </a:p>
        </p:txBody>
      </p:sp>
    </p:spTree>
    <p:extLst>
      <p:ext uri="{BB962C8B-B14F-4D97-AF65-F5344CB8AC3E}">
        <p14:creationId xmlns:p14="http://schemas.microsoft.com/office/powerpoint/2010/main" val="560401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p:cNvGraphicFramePr>
            <a:graphicFrameLocks noGrp="1"/>
          </p:cNvGraphicFramePr>
          <p:nvPr>
            <p:ph idx="1"/>
            <p:extLst>
              <p:ext uri="{D42A27DB-BD31-4B8C-83A1-F6EECF244321}">
                <p14:modId xmlns:p14="http://schemas.microsoft.com/office/powerpoint/2010/main" val="2101075613"/>
              </p:ext>
            </p:extLst>
          </p:nvPr>
        </p:nvGraphicFramePr>
        <p:xfrm>
          <a:off x="1308538" y="126125"/>
          <a:ext cx="10342179" cy="6542688"/>
        </p:xfrm>
        <a:graphic>
          <a:graphicData uri="http://schemas.openxmlformats.org/drawingml/2006/table">
            <a:tbl>
              <a:tblPr firstRow="1" firstCol="1" bandRow="1">
                <a:tableStyleId>{5C22544A-7EE6-4342-B048-85BDC9FD1C3A}</a:tableStyleId>
              </a:tblPr>
              <a:tblGrid>
                <a:gridCol w="10342179"/>
              </a:tblGrid>
              <a:tr h="930476">
                <a:tc>
                  <a:txBody>
                    <a:bodyPr/>
                    <a:lstStyle/>
                    <a:p>
                      <a:pPr algn="just">
                        <a:spcAft>
                          <a:spcPts val="0"/>
                        </a:spcAft>
                      </a:pPr>
                      <a:r>
                        <a:rPr lang="zh-CN" sz="2800" kern="100">
                          <a:effectLst/>
                        </a:rPr>
                        <a:t>大连东软信息学院镜像服务器地址</a:t>
                      </a:r>
                      <a:r>
                        <a:rPr lang="en-US" sz="2800" kern="100">
                          <a:effectLst/>
                        </a:rPr>
                        <a:t>:</a:t>
                      </a:r>
                      <a:endParaRPr lang="zh-CN" sz="2800" kern="100">
                        <a:effectLst/>
                      </a:endParaRPr>
                    </a:p>
                    <a:p>
                      <a:pPr algn="just">
                        <a:spcAft>
                          <a:spcPts val="0"/>
                        </a:spcAft>
                      </a:pPr>
                      <a:r>
                        <a:rPr lang="en-US" sz="2800" kern="100">
                          <a:effectLst/>
                        </a:rPr>
                        <a:t>http://mirrors.neusoft.edu.cn </a:t>
                      </a:r>
                      <a:r>
                        <a:rPr lang="zh-CN" sz="2800" kern="100">
                          <a:effectLst/>
                        </a:rPr>
                        <a:t>端口：</a:t>
                      </a:r>
                      <a:r>
                        <a:rPr lang="en-US" sz="2800" kern="100">
                          <a:effectLst/>
                        </a:rPr>
                        <a:t>80</a:t>
                      </a:r>
                      <a:endParaRPr lang="zh-CN" sz="2800" kern="100">
                        <a:effectLst/>
                        <a:latin typeface="Times New Roman" charset="0"/>
                        <a:ea typeface="宋体" charset="-122"/>
                      </a:endParaRPr>
                    </a:p>
                  </a:txBody>
                  <a:tcPr marL="68580" marR="68580" marT="0" marB="0"/>
                </a:tc>
              </a:tr>
              <a:tr h="1875630">
                <a:tc>
                  <a:txBody>
                    <a:bodyPr/>
                    <a:lstStyle/>
                    <a:p>
                      <a:pPr algn="just">
                        <a:spcAft>
                          <a:spcPts val="0"/>
                        </a:spcAft>
                      </a:pPr>
                      <a:r>
                        <a:rPr lang="zh-CN" sz="2800" kern="100" dirty="0">
                          <a:effectLst/>
                        </a:rPr>
                        <a:t>北京化工大学镜像服务器地址</a:t>
                      </a:r>
                      <a:r>
                        <a:rPr lang="en-US" sz="2800" kern="100" dirty="0">
                          <a:effectLst/>
                        </a:rPr>
                        <a:t>:</a:t>
                      </a:r>
                      <a:endParaRPr lang="zh-CN" sz="2800" kern="100" dirty="0">
                        <a:effectLst/>
                      </a:endParaRPr>
                    </a:p>
                    <a:p>
                      <a:pPr algn="just">
                        <a:spcAft>
                          <a:spcPts val="0"/>
                        </a:spcAft>
                      </a:pPr>
                      <a:r>
                        <a:rPr lang="en-US" sz="2800" kern="100" dirty="0">
                          <a:effectLst/>
                        </a:rPr>
                        <a:t>IPv4: http://</a:t>
                      </a:r>
                      <a:r>
                        <a:rPr lang="en-US" sz="2800" kern="100" dirty="0" err="1">
                          <a:effectLst/>
                        </a:rPr>
                        <a:t>ubuntu.buct.edu.cn</a:t>
                      </a:r>
                      <a:r>
                        <a:rPr lang="en-US" sz="2800" kern="100" dirty="0">
                          <a:effectLst/>
                        </a:rPr>
                        <a:t>/ </a:t>
                      </a:r>
                      <a:r>
                        <a:rPr lang="zh-CN" sz="2800" kern="100" dirty="0">
                          <a:effectLst/>
                        </a:rPr>
                        <a:t>端口：</a:t>
                      </a:r>
                      <a:r>
                        <a:rPr lang="en-US" sz="2800" kern="100" dirty="0">
                          <a:effectLst/>
                        </a:rPr>
                        <a:t>80</a:t>
                      </a:r>
                      <a:endParaRPr lang="zh-CN" sz="2800" kern="100" dirty="0">
                        <a:effectLst/>
                      </a:endParaRPr>
                    </a:p>
                    <a:p>
                      <a:pPr algn="just">
                        <a:spcAft>
                          <a:spcPts val="0"/>
                        </a:spcAft>
                      </a:pPr>
                      <a:r>
                        <a:rPr lang="en-US" sz="2800" kern="100" dirty="0">
                          <a:effectLst/>
                        </a:rPr>
                        <a:t>IPv4: http://</a:t>
                      </a:r>
                      <a:r>
                        <a:rPr lang="en-US" sz="2800" kern="100" dirty="0" err="1">
                          <a:effectLst/>
                        </a:rPr>
                        <a:t>ubuntu.buct.cn</a:t>
                      </a:r>
                      <a:r>
                        <a:rPr lang="en-US" sz="2800" kern="100" dirty="0">
                          <a:effectLst/>
                        </a:rPr>
                        <a:t>/ </a:t>
                      </a:r>
                      <a:r>
                        <a:rPr lang="zh-CN" sz="2800" kern="100" dirty="0">
                          <a:effectLst/>
                        </a:rPr>
                        <a:t>端口：</a:t>
                      </a:r>
                      <a:r>
                        <a:rPr lang="en-US" sz="2800" kern="100" dirty="0">
                          <a:effectLst/>
                        </a:rPr>
                        <a:t>80</a:t>
                      </a:r>
                      <a:endParaRPr lang="zh-CN" sz="2800" kern="100" dirty="0">
                        <a:effectLst/>
                      </a:endParaRPr>
                    </a:p>
                    <a:p>
                      <a:pPr algn="just">
                        <a:spcAft>
                          <a:spcPts val="0"/>
                        </a:spcAft>
                      </a:pPr>
                      <a:r>
                        <a:rPr lang="en-US" sz="2800" kern="100" dirty="0">
                          <a:effectLst/>
                        </a:rPr>
                        <a:t>IPv6: http://ubuntu.buct6.edu.cn/ </a:t>
                      </a:r>
                      <a:r>
                        <a:rPr lang="zh-CN" sz="2800" kern="100" dirty="0">
                          <a:effectLst/>
                        </a:rPr>
                        <a:t>端口：</a:t>
                      </a:r>
                      <a:r>
                        <a:rPr lang="en-US" sz="2800" kern="100" dirty="0">
                          <a:effectLst/>
                        </a:rPr>
                        <a:t>80</a:t>
                      </a:r>
                      <a:endParaRPr lang="zh-CN" sz="2800" kern="100" dirty="0">
                        <a:effectLst/>
                        <a:latin typeface="Times New Roman" charset="0"/>
                        <a:ea typeface="宋体" charset="-122"/>
                      </a:endParaRPr>
                    </a:p>
                  </a:txBody>
                  <a:tcPr marL="68580" marR="68580" marT="0" marB="0"/>
                </a:tc>
              </a:tr>
              <a:tr h="930476">
                <a:tc>
                  <a:txBody>
                    <a:bodyPr/>
                    <a:lstStyle/>
                    <a:p>
                      <a:pPr algn="just">
                        <a:spcAft>
                          <a:spcPts val="0"/>
                        </a:spcAft>
                      </a:pPr>
                      <a:r>
                        <a:rPr lang="zh-CN" sz="2800" kern="100">
                          <a:effectLst/>
                        </a:rPr>
                        <a:t>上海</a:t>
                      </a:r>
                      <a:r>
                        <a:rPr lang="en-US" sz="2800" kern="100">
                          <a:effectLst/>
                        </a:rPr>
                        <a:t>GDG</a:t>
                      </a:r>
                      <a:r>
                        <a:rPr lang="zh-CN" sz="2800" kern="100">
                          <a:effectLst/>
                        </a:rPr>
                        <a:t>镜像服务器地址</a:t>
                      </a:r>
                      <a:r>
                        <a:rPr lang="en-US" sz="2800" kern="100">
                          <a:effectLst/>
                        </a:rPr>
                        <a:t>:</a:t>
                      </a:r>
                      <a:endParaRPr lang="zh-CN" sz="2800" kern="100">
                        <a:effectLst/>
                      </a:endParaRPr>
                    </a:p>
                    <a:p>
                      <a:pPr algn="just">
                        <a:spcAft>
                          <a:spcPts val="0"/>
                        </a:spcAft>
                      </a:pPr>
                      <a:r>
                        <a:rPr lang="en-US" sz="2800" kern="100">
                          <a:effectLst/>
                        </a:rPr>
                        <a:t>http://sdk.gdgshanghai.com </a:t>
                      </a:r>
                      <a:r>
                        <a:rPr lang="zh-CN" sz="2800" kern="100">
                          <a:effectLst/>
                        </a:rPr>
                        <a:t>端口：</a:t>
                      </a:r>
                      <a:r>
                        <a:rPr lang="en-US" sz="2800" kern="100">
                          <a:effectLst/>
                        </a:rPr>
                        <a:t>8000</a:t>
                      </a:r>
                      <a:endParaRPr lang="zh-CN" sz="2800" kern="100">
                        <a:effectLst/>
                        <a:latin typeface="Times New Roman" charset="0"/>
                        <a:ea typeface="宋体" charset="-122"/>
                      </a:endParaRPr>
                    </a:p>
                  </a:txBody>
                  <a:tcPr marL="68580" marR="68580" marT="0" marB="0"/>
                </a:tc>
              </a:tr>
              <a:tr h="1875630">
                <a:tc>
                  <a:txBody>
                    <a:bodyPr/>
                    <a:lstStyle/>
                    <a:p>
                      <a:pPr algn="l">
                        <a:spcAft>
                          <a:spcPts val="0"/>
                        </a:spcAft>
                      </a:pPr>
                      <a:r>
                        <a:rPr lang="zh-CN" sz="2800" kern="100">
                          <a:effectLst/>
                        </a:rPr>
                        <a:t>中国科学院开源协会镜像站地址</a:t>
                      </a:r>
                      <a:r>
                        <a:rPr lang="en-US" sz="2800" kern="100">
                          <a:effectLst/>
                        </a:rPr>
                        <a:t>:</a:t>
                      </a:r>
                      <a:endParaRPr lang="zh-CN" sz="2800" kern="100">
                        <a:effectLst/>
                      </a:endParaRPr>
                    </a:p>
                    <a:p>
                      <a:pPr algn="l">
                        <a:spcAft>
                          <a:spcPts val="0"/>
                        </a:spcAft>
                      </a:pPr>
                      <a:r>
                        <a:rPr lang="en-US" sz="2800" kern="100">
                          <a:effectLst/>
                        </a:rPr>
                        <a:t>IPV4/IPV6: http://mirrors.opencas.cn </a:t>
                      </a:r>
                      <a:r>
                        <a:rPr lang="zh-CN" sz="2800" kern="100">
                          <a:effectLst/>
                        </a:rPr>
                        <a:t>端口：</a:t>
                      </a:r>
                      <a:r>
                        <a:rPr lang="en-US" sz="2800" kern="100">
                          <a:effectLst/>
                        </a:rPr>
                        <a:t>80</a:t>
                      </a:r>
                      <a:endParaRPr lang="zh-CN" sz="2800" kern="100">
                        <a:effectLst/>
                      </a:endParaRPr>
                    </a:p>
                    <a:p>
                      <a:pPr algn="l">
                        <a:spcAft>
                          <a:spcPts val="0"/>
                        </a:spcAft>
                      </a:pPr>
                      <a:r>
                        <a:rPr lang="en-US" sz="2800" kern="100">
                          <a:effectLst/>
                        </a:rPr>
                        <a:t>IPV4/IPV6: http://mirrors.opencas.org </a:t>
                      </a:r>
                      <a:r>
                        <a:rPr lang="zh-CN" sz="2800" kern="100">
                          <a:effectLst/>
                        </a:rPr>
                        <a:t>端口：</a:t>
                      </a:r>
                      <a:r>
                        <a:rPr lang="en-US" sz="2800" kern="100">
                          <a:effectLst/>
                        </a:rPr>
                        <a:t>80</a:t>
                      </a:r>
                      <a:endParaRPr lang="zh-CN" sz="2800" kern="100">
                        <a:effectLst/>
                      </a:endParaRPr>
                    </a:p>
                    <a:p>
                      <a:pPr algn="just">
                        <a:spcAft>
                          <a:spcPts val="0"/>
                        </a:spcAft>
                      </a:pPr>
                      <a:r>
                        <a:rPr lang="en-US" sz="2800" kern="100">
                          <a:effectLst/>
                        </a:rPr>
                        <a:t>IPV4/IPV6: http://mirrors.opencas.ac.cn </a:t>
                      </a:r>
                      <a:r>
                        <a:rPr lang="zh-CN" sz="2800" kern="100">
                          <a:effectLst/>
                        </a:rPr>
                        <a:t>端口：</a:t>
                      </a:r>
                      <a:r>
                        <a:rPr lang="en-US" sz="2800" kern="100">
                          <a:effectLst/>
                        </a:rPr>
                        <a:t>80</a:t>
                      </a:r>
                      <a:endParaRPr lang="zh-CN" sz="2800" kern="100">
                        <a:effectLst/>
                        <a:latin typeface="Times New Roman" charset="0"/>
                        <a:ea typeface="宋体" charset="-122"/>
                      </a:endParaRPr>
                    </a:p>
                  </a:txBody>
                  <a:tcPr marL="68580" marR="68580" marT="0" marB="0"/>
                </a:tc>
              </a:tr>
              <a:tr h="930476">
                <a:tc>
                  <a:txBody>
                    <a:bodyPr/>
                    <a:lstStyle/>
                    <a:p>
                      <a:pPr algn="just">
                        <a:spcAft>
                          <a:spcPts val="0"/>
                        </a:spcAft>
                      </a:pPr>
                      <a:r>
                        <a:rPr lang="zh-CN" sz="2800" kern="100" dirty="0">
                          <a:effectLst/>
                        </a:rPr>
                        <a:t>腾讯镜像服务器地址</a:t>
                      </a:r>
                      <a:r>
                        <a:rPr lang="en-US" sz="2800" kern="100" dirty="0">
                          <a:effectLst/>
                        </a:rPr>
                        <a:t>:</a:t>
                      </a:r>
                      <a:endParaRPr lang="zh-CN" sz="2800" kern="100" dirty="0">
                        <a:effectLst/>
                      </a:endParaRPr>
                    </a:p>
                    <a:p>
                      <a:pPr algn="just">
                        <a:spcAft>
                          <a:spcPts val="0"/>
                        </a:spcAft>
                      </a:pPr>
                      <a:r>
                        <a:rPr lang="en-US" sz="2800" kern="100" dirty="0">
                          <a:effectLst/>
                        </a:rPr>
                        <a:t>http://android-</a:t>
                      </a:r>
                      <a:r>
                        <a:rPr lang="en-US" sz="2800" kern="100" dirty="0" err="1">
                          <a:effectLst/>
                        </a:rPr>
                        <a:t>mirror.bugly.qq.com</a:t>
                      </a:r>
                      <a:r>
                        <a:rPr lang="en-US" sz="2800" kern="100" dirty="0">
                          <a:effectLst/>
                        </a:rPr>
                        <a:t> </a:t>
                      </a:r>
                      <a:r>
                        <a:rPr lang="zh-CN" sz="2800" kern="100" dirty="0">
                          <a:effectLst/>
                        </a:rPr>
                        <a:t>端口：</a:t>
                      </a:r>
                      <a:r>
                        <a:rPr lang="en-US" sz="2800" kern="100" dirty="0">
                          <a:effectLst/>
                        </a:rPr>
                        <a:t>8080</a:t>
                      </a:r>
                      <a:endParaRPr lang="zh-CN" sz="2800" kern="1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435302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t>设置镜像方法：</a:t>
            </a:r>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）启动</a:t>
            </a:r>
            <a:r>
              <a:rPr lang="en-US" altLang="zh-CN" dirty="0"/>
              <a:t> Android SDK Manager </a:t>
            </a:r>
            <a:r>
              <a:rPr lang="zh-CN" altLang="zh-CN" dirty="0"/>
              <a:t>，打开主界面，依次选择“</a:t>
            </a:r>
            <a:r>
              <a:rPr lang="en-US" altLang="zh-CN" dirty="0"/>
              <a:t>Tools”</a:t>
            </a:r>
            <a:r>
              <a:rPr lang="zh-CN" altLang="zh-CN" dirty="0"/>
              <a:t>、</a:t>
            </a:r>
            <a:r>
              <a:rPr lang="en-US" altLang="zh-CN" dirty="0"/>
              <a:t>“Options...”</a:t>
            </a:r>
            <a:r>
              <a:rPr lang="zh-CN" altLang="zh-CN" dirty="0"/>
              <a:t>，弹出</a:t>
            </a:r>
            <a:r>
              <a:rPr lang="en-US" altLang="zh-CN" dirty="0"/>
              <a:t>“Android SDK Manager - Settings”</a:t>
            </a:r>
            <a:r>
              <a:rPr lang="zh-CN" altLang="zh-CN" dirty="0"/>
              <a:t>窗口，如图</a:t>
            </a:r>
            <a:r>
              <a:rPr lang="en-US" altLang="zh-CN" dirty="0"/>
              <a:t>1.45</a:t>
            </a:r>
            <a:r>
              <a:rPr lang="zh-CN" altLang="zh-CN" dirty="0"/>
              <a:t>所示。</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481266" y="3004731"/>
            <a:ext cx="6498305" cy="3679847"/>
          </a:xfrm>
          <a:prstGeom prst="rect">
            <a:avLst/>
          </a:prstGeom>
          <a:noFill/>
          <a:ln>
            <a:noFill/>
          </a:ln>
        </p:spPr>
      </p:pic>
    </p:spTree>
    <p:extLst>
      <p:ext uri="{BB962C8B-B14F-4D97-AF65-F5344CB8AC3E}">
        <p14:creationId xmlns:p14="http://schemas.microsoft.com/office/powerpoint/2010/main" val="1837316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2</a:t>
            </a:r>
            <a:r>
              <a:rPr lang="zh-CN" altLang="zh-CN" dirty="0"/>
              <a:t>）在</a:t>
            </a:r>
            <a:r>
              <a:rPr lang="en-US" altLang="zh-CN" dirty="0"/>
              <a:t>“Android SDK Manager - Settings”</a:t>
            </a:r>
            <a:r>
              <a:rPr lang="zh-CN" altLang="zh-CN" dirty="0"/>
              <a:t>窗口中，“</a:t>
            </a:r>
            <a:r>
              <a:rPr lang="en-US" altLang="zh-CN" dirty="0"/>
              <a:t>HTTP Proxy Server”</a:t>
            </a:r>
            <a:r>
              <a:rPr lang="zh-CN" altLang="zh-CN" dirty="0"/>
              <a:t>和</a:t>
            </a:r>
            <a:r>
              <a:rPr lang="en-US" altLang="zh-CN" dirty="0"/>
              <a:t>“HTTP Proxy Port”</a:t>
            </a:r>
            <a:r>
              <a:rPr lang="zh-CN" altLang="zh-CN" dirty="0"/>
              <a:t>输入框内填入上面镜像服务器地址和端口，并且选中</a:t>
            </a:r>
            <a:r>
              <a:rPr lang="en-US" altLang="zh-CN" dirty="0"/>
              <a:t>“Force </a:t>
            </a:r>
            <a:r>
              <a:rPr lang="en-US" altLang="zh-CN" dirty="0">
                <a:hlinkClick r:id="rId2"/>
              </a:rPr>
              <a:t>https://...</a:t>
            </a:r>
            <a:r>
              <a:rPr lang="en-US" altLang="zh-CN" dirty="0"/>
              <a:t> sources to be fetched using http://...”</a:t>
            </a:r>
            <a:r>
              <a:rPr lang="zh-CN" altLang="zh-CN" dirty="0"/>
              <a:t>复选框。设置完成后单击</a:t>
            </a:r>
            <a:r>
              <a:rPr lang="en-US" altLang="zh-CN" dirty="0"/>
              <a:t>“Close”</a:t>
            </a:r>
            <a:r>
              <a:rPr lang="zh-CN" altLang="zh-CN" dirty="0"/>
              <a:t>按钮关闭</a:t>
            </a:r>
            <a:r>
              <a:rPr lang="en-US" altLang="zh-CN" dirty="0"/>
              <a:t>“Android SDK Manager - Settings”</a:t>
            </a:r>
            <a:r>
              <a:rPr lang="zh-CN" altLang="zh-CN" dirty="0"/>
              <a:t>窗口返回到主界面，</a:t>
            </a:r>
            <a:r>
              <a:rPr lang="zh-CN" altLang="zh-CN" dirty="0"/>
              <a:t> </a:t>
            </a:r>
            <a:endParaRPr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r>
              <a:rPr lang="zh-CN" altLang="zh-CN" dirty="0"/>
              <a:t>（</a:t>
            </a:r>
            <a:r>
              <a:rPr lang="en-US" altLang="zh-CN" dirty="0"/>
              <a:t>3</a:t>
            </a:r>
            <a:r>
              <a:rPr lang="zh-CN" altLang="zh-CN" dirty="0"/>
              <a:t>）依次选择『</a:t>
            </a:r>
            <a:r>
              <a:rPr lang="en-US" altLang="zh-CN" dirty="0"/>
              <a:t>Packages</a:t>
            </a:r>
            <a:r>
              <a:rPr lang="zh-CN" altLang="zh-CN" dirty="0"/>
              <a:t>』、『</a:t>
            </a:r>
            <a:r>
              <a:rPr lang="en-US" altLang="zh-CN" dirty="0"/>
              <a:t>Reload</a:t>
            </a:r>
            <a:r>
              <a:rPr lang="zh-CN" altLang="zh-CN" dirty="0"/>
              <a:t>』，进行重载。</a:t>
            </a:r>
          </a:p>
          <a:p>
            <a:pPr marL="0" indent="0">
              <a:buNone/>
            </a:pPr>
            <a:endParaRPr kumimoji="1" lang="zh-CN" altLang="en-US"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569367" y="1207463"/>
            <a:ext cx="5883582" cy="5019916"/>
          </a:xfrm>
          <a:prstGeom prst="rect">
            <a:avLst/>
          </a:prstGeom>
          <a:noFill/>
          <a:ln>
            <a:noFill/>
          </a:ln>
        </p:spPr>
      </p:pic>
    </p:spTree>
    <p:extLst>
      <p:ext uri="{BB962C8B-B14F-4D97-AF65-F5344CB8AC3E}">
        <p14:creationId xmlns:p14="http://schemas.microsoft.com/office/powerpoint/2010/main" val="452840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endParaRPr kumimoji="1" lang="zh-CN" altLang="en-US" dirty="0"/>
          </a:p>
        </p:txBody>
      </p:sp>
    </p:spTree>
    <p:extLst>
      <p:ext uri="{BB962C8B-B14F-4D97-AF65-F5344CB8AC3E}">
        <p14:creationId xmlns:p14="http://schemas.microsoft.com/office/powerpoint/2010/main" val="2046250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 1.3.8 </a:t>
            </a:r>
            <a:r>
              <a:rPr lang="zh-CN" altLang="zh-CN" b="1" dirty="0"/>
              <a:t>第一次打开</a:t>
            </a:r>
            <a:r>
              <a:rPr lang="en-US" altLang="zh-CN" b="1" dirty="0"/>
              <a:t>Android Studio</a:t>
            </a:r>
            <a:r>
              <a:rPr lang="zh-CN" altLang="zh-CN" b="1" dirty="0"/>
              <a:t>的配置</a:t>
            </a:r>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a:t>
            </a:r>
            <a:r>
              <a:rPr lang="en-US" altLang="zh-CN" dirty="0"/>
              <a:t>AS</a:t>
            </a:r>
            <a:r>
              <a:rPr lang="zh-CN" altLang="zh-CN" dirty="0"/>
              <a:t>启动前，避免第一次打开</a:t>
            </a:r>
            <a:r>
              <a:rPr lang="en-US" altLang="zh-CN" dirty="0"/>
              <a:t>AS</a:t>
            </a:r>
            <a:r>
              <a:rPr lang="zh-CN" altLang="zh-CN" dirty="0"/>
              <a:t>时自动重新下载</a:t>
            </a:r>
            <a:r>
              <a:rPr lang="en-US" altLang="zh-CN" dirty="0"/>
              <a:t>SDK</a:t>
            </a:r>
            <a:r>
              <a:rPr lang="zh-CN" altLang="zh-CN" dirty="0"/>
              <a:t>，请先将</a:t>
            </a:r>
            <a:r>
              <a:rPr lang="en-US" altLang="zh-CN" dirty="0"/>
              <a:t>Android Studio</a:t>
            </a:r>
            <a:r>
              <a:rPr lang="zh-CN" altLang="zh-CN" dirty="0"/>
              <a:t>安装目录下的</a:t>
            </a:r>
            <a:r>
              <a:rPr lang="en-US" altLang="zh-CN" dirty="0"/>
              <a:t>bin</a:t>
            </a:r>
            <a:r>
              <a:rPr lang="zh-CN" altLang="zh-CN" dirty="0"/>
              <a:t>文件夹中</a:t>
            </a:r>
            <a:r>
              <a:rPr lang="en-US" altLang="zh-CN" dirty="0" err="1"/>
              <a:t>idea.properties</a:t>
            </a:r>
            <a:r>
              <a:rPr lang="zh-CN" altLang="zh-CN" dirty="0"/>
              <a:t>文件用记事本打开，在最后排增加一行指令：</a:t>
            </a:r>
            <a:r>
              <a:rPr lang="en-US" altLang="zh-CN" dirty="0" err="1"/>
              <a:t>disable.android.first.run</a:t>
            </a:r>
            <a:r>
              <a:rPr lang="en-US" altLang="zh-CN" dirty="0"/>
              <a:t>=true</a:t>
            </a:r>
            <a:r>
              <a:rPr lang="zh-CN" altLang="zh-CN" dirty="0"/>
              <a:t> </a:t>
            </a:r>
            <a:endParaRPr kumimoji="1" lang="zh-CN" altLang="en-US" dirty="0"/>
          </a:p>
        </p:txBody>
      </p:sp>
    </p:spTree>
    <p:extLst>
      <p:ext uri="{BB962C8B-B14F-4D97-AF65-F5344CB8AC3E}">
        <p14:creationId xmlns:p14="http://schemas.microsoft.com/office/powerpoint/2010/main" val="2142616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9255" y="331076"/>
            <a:ext cx="8625189" cy="5564105"/>
          </a:xfrm>
          <a:prstGeom prst="rect">
            <a:avLst/>
          </a:prstGeom>
          <a:noFill/>
          <a:ln>
            <a:noFill/>
          </a:ln>
        </p:spPr>
      </p:pic>
    </p:spTree>
    <p:extLst>
      <p:ext uri="{BB962C8B-B14F-4D97-AF65-F5344CB8AC3E}">
        <p14:creationId xmlns:p14="http://schemas.microsoft.com/office/powerpoint/2010/main" val="1011509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2</a:t>
            </a:r>
            <a:r>
              <a:rPr lang="zh-CN" altLang="zh-CN" dirty="0"/>
              <a:t>）第一次打开</a:t>
            </a:r>
            <a:r>
              <a:rPr lang="en-US" altLang="zh-CN" dirty="0"/>
              <a:t>Android Studio</a:t>
            </a:r>
            <a:r>
              <a:rPr lang="zh-CN" altLang="zh-CN" dirty="0"/>
              <a:t>时，需要配置</a:t>
            </a:r>
            <a:r>
              <a:rPr lang="en-US" altLang="zh-CN" dirty="0"/>
              <a:t>JDK</a:t>
            </a:r>
            <a:r>
              <a:rPr lang="zh-CN" altLang="zh-CN" dirty="0"/>
              <a:t>和</a:t>
            </a:r>
            <a:r>
              <a:rPr lang="en-US" altLang="zh-CN" dirty="0"/>
              <a:t>SDK</a:t>
            </a:r>
            <a:r>
              <a:rPr lang="zh-CN" altLang="zh-CN" dirty="0"/>
              <a:t>，双击</a:t>
            </a:r>
            <a:r>
              <a:rPr lang="en-US" altLang="zh-CN" dirty="0"/>
              <a:t>Android Studio</a:t>
            </a:r>
            <a:r>
              <a:rPr lang="zh-CN" altLang="zh-CN" dirty="0"/>
              <a:t>启动图标，打开欢迎对话框，单击</a:t>
            </a:r>
            <a:r>
              <a:rPr lang="en-US" altLang="zh-CN" dirty="0"/>
              <a:t>Configure</a:t>
            </a:r>
            <a:r>
              <a:rPr lang="zh-CN" altLang="zh-CN" dirty="0"/>
              <a:t>选项</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333297" y="930166"/>
            <a:ext cx="8135006" cy="5376041"/>
          </a:xfrm>
          <a:prstGeom prst="rect">
            <a:avLst/>
          </a:prstGeom>
          <a:noFill/>
          <a:ln>
            <a:noFill/>
          </a:ln>
        </p:spPr>
      </p:pic>
    </p:spTree>
    <p:extLst>
      <p:ext uri="{BB962C8B-B14F-4D97-AF65-F5344CB8AC3E}">
        <p14:creationId xmlns:p14="http://schemas.microsoft.com/office/powerpoint/2010/main" val="967045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4</a:t>
            </a:r>
            <a:r>
              <a:rPr lang="zh-CN" altLang="zh-CN" dirty="0"/>
              <a:t>）在弹出的配置对话框中，单击</a:t>
            </a:r>
            <a:r>
              <a:rPr lang="en-US" altLang="zh-CN" dirty="0"/>
              <a:t>Project Defaults</a:t>
            </a:r>
            <a:r>
              <a:rPr lang="zh-CN" altLang="zh-CN" dirty="0"/>
              <a:t>选项</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063290" y="642466"/>
            <a:ext cx="8531138" cy="5695271"/>
          </a:xfrm>
          <a:prstGeom prst="rect">
            <a:avLst/>
          </a:prstGeom>
          <a:noFill/>
          <a:ln>
            <a:noFill/>
          </a:ln>
        </p:spPr>
      </p:pic>
    </p:spTree>
    <p:extLst>
      <p:ext uri="{BB962C8B-B14F-4D97-AF65-F5344CB8AC3E}">
        <p14:creationId xmlns:p14="http://schemas.microsoft.com/office/powerpoint/2010/main" val="978183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 1.1.2 Android</a:t>
            </a:r>
            <a:r>
              <a:rPr lang="zh-CN" altLang="zh-CN" b="1" dirty="0"/>
              <a:t>操作系统的功能</a:t>
            </a:r>
            <a:endParaRPr kumimoji="1" lang="zh-CN" altLang="en-US" dirty="0"/>
          </a:p>
        </p:txBody>
      </p:sp>
      <p:sp>
        <p:nvSpPr>
          <p:cNvPr id="3" name="内容占位符 2"/>
          <p:cNvSpPr>
            <a:spLocks noGrp="1"/>
          </p:cNvSpPr>
          <p:nvPr>
            <p:ph idx="1"/>
          </p:nvPr>
        </p:nvSpPr>
        <p:spPr>
          <a:xfrm>
            <a:off x="1371600" y="1418897"/>
            <a:ext cx="9601200" cy="5202620"/>
          </a:xfrm>
        </p:spPr>
        <p:txBody>
          <a:bodyPr>
            <a:normAutofit lnSpcReduction="10000"/>
          </a:bodyPr>
          <a:lstStyle/>
          <a:p>
            <a:pPr lvl="0"/>
            <a:r>
              <a:rPr lang="zh-CN" altLang="zh-CN" dirty="0"/>
              <a:t>显示布局：</a:t>
            </a:r>
          </a:p>
          <a:p>
            <a:pPr marL="0" indent="0">
              <a:buNone/>
            </a:pPr>
            <a:r>
              <a:rPr lang="en-US" altLang="zh-CN" dirty="0"/>
              <a:t>Android</a:t>
            </a:r>
            <a:r>
              <a:rPr lang="zh-CN" altLang="zh-CN" dirty="0"/>
              <a:t>操作系统支持更大的分辨率，</a:t>
            </a:r>
            <a:r>
              <a:rPr lang="en-US" altLang="zh-CN" dirty="0"/>
              <a:t>VGA</a:t>
            </a:r>
            <a:r>
              <a:rPr lang="zh-CN" altLang="zh-CN" dirty="0"/>
              <a:t>、</a:t>
            </a:r>
            <a:r>
              <a:rPr lang="en-US" altLang="zh-CN" dirty="0"/>
              <a:t>2D</a:t>
            </a:r>
            <a:r>
              <a:rPr lang="zh-CN" altLang="zh-CN" dirty="0"/>
              <a:t>显示、</a:t>
            </a:r>
            <a:r>
              <a:rPr lang="en-US" altLang="zh-CN" dirty="0"/>
              <a:t>3D</a:t>
            </a:r>
            <a:r>
              <a:rPr lang="zh-CN" altLang="zh-CN" dirty="0"/>
              <a:t>显示都给予</a:t>
            </a:r>
            <a:r>
              <a:rPr lang="en-US" altLang="zh-CN" dirty="0"/>
              <a:t>OpenGL ES 3.0</a:t>
            </a:r>
            <a:r>
              <a:rPr lang="zh-CN" altLang="zh-CN" dirty="0"/>
              <a:t>标准规格（</a:t>
            </a:r>
            <a:r>
              <a:rPr lang="en-US" altLang="zh-CN" dirty="0"/>
              <a:t>4.3</a:t>
            </a:r>
            <a:r>
              <a:rPr lang="zh-CN" altLang="zh-CN" dirty="0"/>
              <a:t>版本开始支持</a:t>
            </a:r>
            <a:r>
              <a:rPr lang="en-US" altLang="zh-CN" dirty="0"/>
              <a:t>OpenGL ES 3.0</a:t>
            </a:r>
            <a:r>
              <a:rPr lang="zh-CN" altLang="zh-CN" dirty="0"/>
              <a:t>），并且支持传统的智能手机。</a:t>
            </a:r>
          </a:p>
          <a:p>
            <a:pPr lvl="0"/>
            <a:r>
              <a:rPr lang="zh-CN" altLang="zh-CN" dirty="0"/>
              <a:t>数据存储：</a:t>
            </a:r>
          </a:p>
          <a:p>
            <a:pPr marL="0" indent="0">
              <a:buNone/>
            </a:pPr>
            <a:r>
              <a:rPr lang="en-US" altLang="zh-CN" dirty="0"/>
              <a:t>Android</a:t>
            </a:r>
            <a:r>
              <a:rPr lang="zh-CN" altLang="zh-CN" dirty="0"/>
              <a:t>操作系统内置</a:t>
            </a:r>
            <a:r>
              <a:rPr lang="en-US" altLang="zh-CN" dirty="0"/>
              <a:t>SQLite</a:t>
            </a:r>
            <a:r>
              <a:rPr lang="zh-CN" altLang="zh-CN" dirty="0"/>
              <a:t>小型关联式资料库管理系统来负责存储数据。</a:t>
            </a:r>
          </a:p>
          <a:p>
            <a:pPr lvl="0"/>
            <a:r>
              <a:rPr lang="zh-CN" altLang="zh-CN" dirty="0"/>
              <a:t>网络：</a:t>
            </a:r>
          </a:p>
          <a:p>
            <a:pPr marL="0" indent="0">
              <a:buNone/>
            </a:pPr>
            <a:r>
              <a:rPr lang="en-US" altLang="zh-CN" dirty="0"/>
              <a:t>Android</a:t>
            </a:r>
            <a:r>
              <a:rPr lang="zh-CN" altLang="zh-CN" dirty="0"/>
              <a:t>操作系统支持所有的网络制式，包括</a:t>
            </a:r>
            <a:r>
              <a:rPr lang="en-US" altLang="zh-CN" dirty="0"/>
              <a:t>GSM/EDGE</a:t>
            </a:r>
            <a:r>
              <a:rPr lang="zh-CN" altLang="zh-CN" dirty="0"/>
              <a:t>、</a:t>
            </a:r>
            <a:r>
              <a:rPr lang="en-US" altLang="zh-CN" dirty="0"/>
              <a:t>IDEN</a:t>
            </a:r>
            <a:r>
              <a:rPr lang="zh-CN" altLang="zh-CN" dirty="0"/>
              <a:t>、</a:t>
            </a:r>
            <a:r>
              <a:rPr lang="en-US" altLang="zh-CN" dirty="0"/>
              <a:t>CDMA</a:t>
            </a:r>
            <a:r>
              <a:rPr lang="zh-CN" altLang="zh-CN" dirty="0"/>
              <a:t>、</a:t>
            </a:r>
            <a:r>
              <a:rPr lang="en-US" altLang="zh-CN" dirty="0"/>
              <a:t>TD-SCDMA </a:t>
            </a:r>
            <a:r>
              <a:rPr lang="zh-CN" altLang="zh-CN" dirty="0"/>
              <a:t>、</a:t>
            </a:r>
            <a:r>
              <a:rPr lang="en-US" altLang="zh-CN" dirty="0"/>
              <a:t>EV-DO</a:t>
            </a:r>
            <a:r>
              <a:rPr lang="zh-CN" altLang="zh-CN" dirty="0"/>
              <a:t>、</a:t>
            </a:r>
            <a:r>
              <a:rPr lang="en-US" altLang="zh-CN" dirty="0"/>
              <a:t>UMTS</a:t>
            </a:r>
            <a:r>
              <a:rPr lang="zh-CN" altLang="zh-CN" dirty="0"/>
              <a:t>、</a:t>
            </a:r>
            <a:r>
              <a:rPr lang="en-US" altLang="zh-CN" dirty="0"/>
              <a:t>Bluetooth</a:t>
            </a:r>
            <a:r>
              <a:rPr lang="zh-CN" altLang="zh-CN" dirty="0"/>
              <a:t>、</a:t>
            </a:r>
            <a:r>
              <a:rPr lang="en-US" altLang="zh-CN" dirty="0"/>
              <a:t>Wi-Fi</a:t>
            </a:r>
            <a:r>
              <a:rPr lang="zh-CN" altLang="zh-CN" dirty="0"/>
              <a:t>、</a:t>
            </a:r>
            <a:r>
              <a:rPr lang="en-US" altLang="zh-CN" dirty="0"/>
              <a:t>LTE</a:t>
            </a:r>
            <a:r>
              <a:rPr lang="zh-CN" altLang="zh-CN" dirty="0"/>
              <a:t>、</a:t>
            </a:r>
            <a:r>
              <a:rPr lang="en-US" altLang="zh-CN" dirty="0"/>
              <a:t>NFC</a:t>
            </a:r>
            <a:r>
              <a:rPr lang="zh-CN" altLang="zh-CN" dirty="0"/>
              <a:t>和</a:t>
            </a:r>
            <a:r>
              <a:rPr lang="en-US" altLang="zh-CN" dirty="0"/>
              <a:t>WiMAX</a:t>
            </a:r>
            <a:r>
              <a:rPr lang="zh-CN" altLang="zh-CN" dirty="0"/>
              <a:t>。</a:t>
            </a:r>
          </a:p>
          <a:p>
            <a:pPr lvl="0"/>
            <a:r>
              <a:rPr lang="zh-CN" altLang="zh-CN" dirty="0"/>
              <a:t>信息：</a:t>
            </a:r>
          </a:p>
          <a:p>
            <a:pPr marL="0" indent="0">
              <a:buNone/>
            </a:pPr>
            <a:r>
              <a:rPr lang="zh-CN" altLang="zh-CN" dirty="0"/>
              <a:t>作为设计给智能手机使用的操作系统，</a:t>
            </a:r>
            <a:r>
              <a:rPr lang="en-US" altLang="zh-CN" dirty="0"/>
              <a:t>Android</a:t>
            </a:r>
            <a:r>
              <a:rPr lang="zh-CN" altLang="zh-CN" dirty="0"/>
              <a:t>操作系统支持短信和邮件，并且支持所有的云信息和服务器信息。</a:t>
            </a:r>
          </a:p>
          <a:p>
            <a:pPr lvl="0"/>
            <a:r>
              <a:rPr lang="zh-CN" altLang="zh-CN" dirty="0"/>
              <a:t>语言：</a:t>
            </a:r>
          </a:p>
          <a:p>
            <a:pPr marL="0" indent="0">
              <a:buNone/>
            </a:pPr>
            <a:r>
              <a:rPr lang="en-US" altLang="zh-CN" dirty="0"/>
              <a:t>Android</a:t>
            </a:r>
            <a:r>
              <a:rPr lang="zh-CN" altLang="zh-CN" dirty="0"/>
              <a:t>操作系统支持多语言。</a:t>
            </a:r>
          </a:p>
          <a:p>
            <a:endParaRPr kumimoji="1" lang="zh-CN" altLang="en-US" dirty="0"/>
          </a:p>
        </p:txBody>
      </p:sp>
    </p:spTree>
    <p:extLst>
      <p:ext uri="{BB962C8B-B14F-4D97-AF65-F5344CB8AC3E}">
        <p14:creationId xmlns:p14="http://schemas.microsoft.com/office/powerpoint/2010/main" val="358840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5</a:t>
            </a:r>
            <a:r>
              <a:rPr lang="zh-CN" altLang="zh-CN" dirty="0"/>
              <a:t>）在弹出的项目默认值对话框中单击</a:t>
            </a:r>
            <a:r>
              <a:rPr lang="en-US" altLang="zh-CN" dirty="0"/>
              <a:t>Project Structure</a:t>
            </a:r>
            <a:r>
              <a:rPr lang="zh-CN" altLang="zh-CN" dirty="0"/>
              <a:t>选项</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299773" y="973543"/>
            <a:ext cx="8168530" cy="5127712"/>
          </a:xfrm>
          <a:prstGeom prst="rect">
            <a:avLst/>
          </a:prstGeom>
          <a:noFill/>
          <a:ln>
            <a:noFill/>
          </a:ln>
        </p:spPr>
      </p:pic>
    </p:spTree>
    <p:extLst>
      <p:ext uri="{BB962C8B-B14F-4D97-AF65-F5344CB8AC3E}">
        <p14:creationId xmlns:p14="http://schemas.microsoft.com/office/powerpoint/2010/main" val="1349455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6</a:t>
            </a:r>
            <a:r>
              <a:rPr lang="zh-CN" altLang="zh-CN" dirty="0"/>
              <a:t>）在弹出的项目结构对话框中指定之前安装的</a:t>
            </a:r>
            <a:r>
              <a:rPr lang="en-US" altLang="zh-CN" dirty="0"/>
              <a:t>SDK</a:t>
            </a:r>
            <a:r>
              <a:rPr lang="zh-CN" altLang="zh-CN" dirty="0"/>
              <a:t>和</a:t>
            </a:r>
            <a:r>
              <a:rPr lang="en-US" altLang="zh-CN" dirty="0"/>
              <a:t>JDK</a:t>
            </a:r>
            <a:r>
              <a:rPr lang="zh-CN" altLang="zh-CN" dirty="0"/>
              <a:t>的安装路径，完成后单击</a:t>
            </a:r>
            <a:r>
              <a:rPr lang="en-US" altLang="zh-CN" dirty="0"/>
              <a:t>Apply</a:t>
            </a:r>
            <a:r>
              <a:rPr lang="zh-CN" altLang="zh-CN" dirty="0"/>
              <a:t>，然后单击</a:t>
            </a:r>
            <a:r>
              <a:rPr lang="en-US" altLang="zh-CN" dirty="0"/>
              <a:t>OK</a:t>
            </a:r>
            <a:r>
              <a:rPr lang="zh-CN" altLang="zh-CN" dirty="0"/>
              <a:t>完成配置</a:t>
            </a:r>
            <a:r>
              <a:rPr lang="zh-CN" altLang="zh-CN" dirty="0"/>
              <a:t>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002132" y="831651"/>
            <a:ext cx="8655357" cy="5679507"/>
          </a:xfrm>
          <a:prstGeom prst="rect">
            <a:avLst/>
          </a:prstGeom>
          <a:noFill/>
          <a:ln>
            <a:noFill/>
          </a:ln>
        </p:spPr>
      </p:pic>
    </p:spTree>
    <p:extLst>
      <p:ext uri="{BB962C8B-B14F-4D97-AF65-F5344CB8AC3E}">
        <p14:creationId xmlns:p14="http://schemas.microsoft.com/office/powerpoint/2010/main" val="730532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1.4 Android</a:t>
            </a:r>
            <a:r>
              <a:rPr lang="zh-CN" altLang="zh-CN" b="1" dirty="0"/>
              <a:t>模拟器</a:t>
            </a:r>
            <a:r>
              <a:rPr lang="en-US" altLang="zh-CN" b="1" dirty="0" err="1"/>
              <a:t>Genymotion</a:t>
            </a:r>
            <a:r>
              <a:rPr lang="zh-CN" altLang="zh-CN" b="1" dirty="0"/>
              <a:t/>
            </a:r>
            <a:br>
              <a:rPr lang="zh-CN" altLang="zh-CN" b="1" dirty="0"/>
            </a:br>
            <a:r>
              <a:rPr lang="en-US" altLang="zh-CN" dirty="0"/>
              <a:t> 1.4.1</a:t>
            </a:r>
            <a:r>
              <a:rPr lang="zh-CN" altLang="zh-CN" dirty="0"/>
              <a:t>什么是</a:t>
            </a:r>
            <a:r>
              <a:rPr lang="en-US" altLang="zh-CN" dirty="0" err="1"/>
              <a:t>Genymotion</a:t>
            </a:r>
            <a:r>
              <a:rPr lang="zh-CN" altLang="zh-CN" dirty="0"/>
              <a:t> </a:t>
            </a:r>
            <a:endParaRPr kumimoji="1" lang="zh-CN" altLang="en-US" dirty="0"/>
          </a:p>
        </p:txBody>
      </p:sp>
      <p:sp>
        <p:nvSpPr>
          <p:cNvPr id="3" name="内容占位符 2"/>
          <p:cNvSpPr>
            <a:spLocks noGrp="1"/>
          </p:cNvSpPr>
          <p:nvPr>
            <p:ph idx="1"/>
          </p:nvPr>
        </p:nvSpPr>
        <p:spPr/>
        <p:txBody>
          <a:bodyPr>
            <a:normAutofit/>
          </a:bodyPr>
          <a:lstStyle/>
          <a:p>
            <a:r>
              <a:rPr lang="zh-CN" altLang="zh-CN" sz="2800" dirty="0"/>
              <a:t>由于国内访问</a:t>
            </a:r>
            <a:r>
              <a:rPr lang="en-US" altLang="zh-CN" sz="2800" dirty="0"/>
              <a:t>Google</a:t>
            </a:r>
            <a:r>
              <a:rPr lang="zh-CN" altLang="zh-CN" sz="2800" dirty="0"/>
              <a:t>并不便利，无论是离线下载还是在线下载，安装安卓模拟器变得非常的困难。</a:t>
            </a:r>
            <a:r>
              <a:rPr lang="en-US" altLang="zh-CN" sz="2800" dirty="0" err="1"/>
              <a:t>Genymotion</a:t>
            </a:r>
            <a:r>
              <a:rPr lang="zh-CN" altLang="zh-CN" sz="2800" dirty="0"/>
              <a:t>工具提供了一套完整的</a:t>
            </a:r>
            <a:r>
              <a:rPr lang="en-US" altLang="zh-CN" sz="2800" dirty="0"/>
              <a:t>Android</a:t>
            </a:r>
            <a:r>
              <a:rPr lang="zh-CN" altLang="zh-CN" sz="2800" dirty="0"/>
              <a:t>虚拟环境，迅速成为开发人员、测试人员、推销人员甚至游戏玩家的理想选择。</a:t>
            </a:r>
          </a:p>
          <a:p>
            <a:r>
              <a:rPr lang="en-US" altLang="zh-CN" sz="2800" dirty="0" err="1"/>
              <a:t>Genymotion</a:t>
            </a:r>
            <a:r>
              <a:rPr lang="zh-CN" altLang="zh-CN" sz="2800" dirty="0"/>
              <a:t>支持</a:t>
            </a:r>
            <a:r>
              <a:rPr lang="en-US" altLang="zh-CN" sz="2800" dirty="0"/>
              <a:t>Windows</a:t>
            </a:r>
            <a:r>
              <a:rPr lang="zh-CN" altLang="zh-CN" sz="2800" dirty="0"/>
              <a:t>、</a:t>
            </a:r>
            <a:r>
              <a:rPr lang="en-US" altLang="zh-CN" sz="2800" dirty="0"/>
              <a:t>Mac</a:t>
            </a:r>
            <a:r>
              <a:rPr lang="zh-CN" altLang="zh-CN" sz="2800" dirty="0"/>
              <a:t>以及</a:t>
            </a:r>
            <a:r>
              <a:rPr lang="en-US" altLang="zh-CN" sz="2800" dirty="0"/>
              <a:t>Linux</a:t>
            </a:r>
            <a:r>
              <a:rPr lang="zh-CN" altLang="zh-CN" sz="2800" dirty="0"/>
              <a:t>操作系统，它易于安装、易于运行。其通过功能强大的传感器来测试你的应用程序，并且完美的融入整个开发环境</a:t>
            </a:r>
            <a:r>
              <a:rPr lang="zh-CN" altLang="zh-CN" sz="2800" dirty="0"/>
              <a:t> </a:t>
            </a:r>
            <a:endParaRPr kumimoji="1" lang="zh-CN" altLang="en-US" sz="2800" dirty="0"/>
          </a:p>
        </p:txBody>
      </p:sp>
    </p:spTree>
    <p:extLst>
      <p:ext uri="{BB962C8B-B14F-4D97-AF65-F5344CB8AC3E}">
        <p14:creationId xmlns:p14="http://schemas.microsoft.com/office/powerpoint/2010/main" val="2141787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1.4.2 </a:t>
            </a:r>
            <a:r>
              <a:rPr lang="en-US" altLang="zh-CN" dirty="0" err="1"/>
              <a:t>Genymontion</a:t>
            </a:r>
            <a:r>
              <a:rPr lang="zh-CN" altLang="zh-CN" dirty="0"/>
              <a:t>的特性</a:t>
            </a:r>
            <a:r>
              <a:rPr lang="zh-CN" altLang="zh-CN" dirty="0"/>
              <a:t> </a:t>
            </a:r>
            <a:endParaRPr kumimoji="1" lang="zh-CN" altLang="en-US" dirty="0"/>
          </a:p>
        </p:txBody>
      </p:sp>
      <p:sp>
        <p:nvSpPr>
          <p:cNvPr id="3" name="内容占位符 2"/>
          <p:cNvSpPr>
            <a:spLocks noGrp="1"/>
          </p:cNvSpPr>
          <p:nvPr>
            <p:ph idx="1"/>
          </p:nvPr>
        </p:nvSpPr>
        <p:spPr>
          <a:xfrm>
            <a:off x="1450427" y="1513490"/>
            <a:ext cx="4477407" cy="4385441"/>
          </a:xfrm>
        </p:spPr>
        <p:txBody>
          <a:bodyPr>
            <a:normAutofit fontScale="92500" lnSpcReduction="10000"/>
          </a:bodyPr>
          <a:lstStyle/>
          <a:p>
            <a:r>
              <a:rPr lang="zh-CN" altLang="zh-CN" dirty="0"/>
              <a:t>最好的</a:t>
            </a:r>
            <a:r>
              <a:rPr lang="en-US" altLang="zh-CN" dirty="0"/>
              <a:t>Android</a:t>
            </a:r>
            <a:r>
              <a:rPr lang="zh-CN" altLang="zh-CN" dirty="0"/>
              <a:t>模拟体验</a:t>
            </a:r>
          </a:p>
          <a:p>
            <a:pPr marL="0" indent="0">
              <a:buNone/>
            </a:pPr>
            <a:r>
              <a:rPr lang="zh-CN" altLang="zh-CN" dirty="0"/>
              <a:t>支持</a:t>
            </a:r>
            <a:r>
              <a:rPr lang="en-US" altLang="zh-CN" dirty="0"/>
              <a:t>OpenGL</a:t>
            </a:r>
            <a:r>
              <a:rPr lang="zh-CN" altLang="zh-CN" dirty="0"/>
              <a:t>加速，提供最好的</a:t>
            </a:r>
            <a:r>
              <a:rPr lang="en-US" altLang="zh-CN" dirty="0"/>
              <a:t>3D</a:t>
            </a:r>
            <a:r>
              <a:rPr lang="zh-CN" altLang="zh-CN" dirty="0"/>
              <a:t>性能体验</a:t>
            </a:r>
          </a:p>
          <a:p>
            <a:pPr marL="0" indent="0">
              <a:buNone/>
            </a:pPr>
            <a:r>
              <a:rPr lang="zh-CN" altLang="zh-CN" dirty="0"/>
              <a:t>可以从</a:t>
            </a:r>
            <a:r>
              <a:rPr lang="en-US" altLang="zh-CN" dirty="0"/>
              <a:t>Google Play</a:t>
            </a:r>
            <a:r>
              <a:rPr lang="zh-CN" altLang="zh-CN" dirty="0"/>
              <a:t>安装应用</a:t>
            </a:r>
          </a:p>
          <a:p>
            <a:pPr marL="0" indent="0">
              <a:buNone/>
            </a:pPr>
            <a:r>
              <a:rPr lang="zh-CN" altLang="zh-CN" dirty="0"/>
              <a:t>支持全屏并改善了使用感受</a:t>
            </a:r>
          </a:p>
          <a:p>
            <a:r>
              <a:rPr lang="zh-CN" altLang="zh-CN" dirty="0"/>
              <a:t>全控制</a:t>
            </a:r>
          </a:p>
          <a:p>
            <a:pPr marL="0" indent="0">
              <a:buNone/>
            </a:pPr>
            <a:r>
              <a:rPr lang="zh-CN" altLang="zh-CN" dirty="0"/>
              <a:t>可同时启动多个模拟器</a:t>
            </a:r>
          </a:p>
          <a:p>
            <a:pPr marL="0" indent="0">
              <a:buNone/>
            </a:pPr>
            <a:r>
              <a:rPr lang="zh-CN" altLang="zh-CN" dirty="0"/>
              <a:t>支持传感器管理，如电池状态、</a:t>
            </a:r>
            <a:r>
              <a:rPr lang="en-US" altLang="zh-CN" dirty="0"/>
              <a:t>GPS</a:t>
            </a:r>
            <a:r>
              <a:rPr lang="zh-CN" altLang="zh-CN" dirty="0"/>
              <a:t>、</a:t>
            </a:r>
            <a:r>
              <a:rPr lang="en-US" altLang="zh-CN" dirty="0"/>
              <a:t>Accelerator</a:t>
            </a:r>
            <a:r>
              <a:rPr lang="zh-CN" altLang="zh-CN" dirty="0"/>
              <a:t>加速器</a:t>
            </a:r>
          </a:p>
          <a:p>
            <a:pPr marL="0" indent="0">
              <a:buNone/>
            </a:pPr>
            <a:r>
              <a:rPr lang="zh-CN" altLang="zh-CN" dirty="0"/>
              <a:t>支持</a:t>
            </a:r>
            <a:r>
              <a:rPr lang="en-US" altLang="zh-CN" dirty="0"/>
              <a:t>Shell</a:t>
            </a:r>
            <a:r>
              <a:rPr lang="zh-CN" altLang="zh-CN" dirty="0"/>
              <a:t>控制</a:t>
            </a:r>
            <a:r>
              <a:rPr lang="zh-CN" altLang="zh-CN" dirty="0" smtClean="0"/>
              <a:t>模拟器</a:t>
            </a:r>
            <a:endParaRPr lang="en-US" altLang="zh-CN" dirty="0" smtClean="0"/>
          </a:p>
          <a:p>
            <a:pPr marL="0" indent="0">
              <a:buNone/>
            </a:pPr>
            <a:r>
              <a:rPr lang="zh-CN" altLang="zh-CN" dirty="0"/>
              <a:t>完全兼容</a:t>
            </a:r>
            <a:r>
              <a:rPr lang="en-US" altLang="zh-CN" dirty="0"/>
              <a:t>ADB</a:t>
            </a:r>
            <a:r>
              <a:rPr lang="zh-CN" altLang="zh-CN" dirty="0"/>
              <a:t>，您可以从主机控制您的模拟器</a:t>
            </a:r>
          </a:p>
          <a:p>
            <a:pPr marL="0" indent="0">
              <a:buNone/>
            </a:pPr>
            <a:endParaRPr lang="zh-CN" altLang="zh-CN" dirty="0"/>
          </a:p>
          <a:p>
            <a:endParaRPr kumimoji="1" lang="zh-CN" altLang="en-US" dirty="0"/>
          </a:p>
        </p:txBody>
      </p:sp>
      <p:sp>
        <p:nvSpPr>
          <p:cNvPr id="4" name="内容占位符 2"/>
          <p:cNvSpPr txBox="1">
            <a:spLocks/>
          </p:cNvSpPr>
          <p:nvPr/>
        </p:nvSpPr>
        <p:spPr>
          <a:xfrm>
            <a:off x="6385034" y="1428750"/>
            <a:ext cx="4477407" cy="4385441"/>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zh-CN" dirty="0" smtClean="0"/>
              <a:t>管理设备</a:t>
            </a:r>
          </a:p>
          <a:p>
            <a:pPr marL="0" indent="0">
              <a:buNone/>
            </a:pPr>
            <a:r>
              <a:rPr lang="zh-CN" altLang="zh-CN" dirty="0" smtClean="0"/>
              <a:t>易安装</a:t>
            </a:r>
          </a:p>
          <a:p>
            <a:pPr marL="0" indent="0">
              <a:buNone/>
            </a:pPr>
            <a:r>
              <a:rPr lang="zh-CN" altLang="zh-CN" dirty="0" smtClean="0"/>
              <a:t>兼容</a:t>
            </a:r>
            <a:r>
              <a:rPr lang="en-US" altLang="zh-CN" dirty="0" smtClean="0"/>
              <a:t>Microsoft Windows 32/64 bits, Mac OSX 10.5+ and Linux 32/64 bits</a:t>
            </a:r>
            <a:endParaRPr lang="zh-CN" altLang="zh-CN" dirty="0" smtClean="0"/>
          </a:p>
          <a:p>
            <a:pPr marL="0" indent="0">
              <a:buNone/>
            </a:pPr>
            <a:r>
              <a:rPr lang="zh-CN" altLang="zh-CN" dirty="0" smtClean="0"/>
              <a:t>可以配置模拟器参数，如屏幕分辨率、内存大小、</a:t>
            </a:r>
            <a:r>
              <a:rPr lang="en-US" altLang="zh-CN" dirty="0" smtClean="0"/>
              <a:t>CPU</a:t>
            </a:r>
            <a:r>
              <a:rPr lang="zh-CN" altLang="zh-CN" dirty="0" smtClean="0"/>
              <a:t>数量</a:t>
            </a:r>
          </a:p>
          <a:p>
            <a:pPr marL="0" indent="0">
              <a:buNone/>
            </a:pPr>
            <a:r>
              <a:rPr lang="zh-CN" altLang="zh-CN" dirty="0" smtClean="0"/>
              <a:t>轻松下载、部署最新的</a:t>
            </a:r>
            <a:r>
              <a:rPr lang="en-US" altLang="zh-CN" dirty="0" err="1" smtClean="0"/>
              <a:t>Genymotion</a:t>
            </a:r>
            <a:r>
              <a:rPr lang="zh-CN" altLang="zh-CN" dirty="0" smtClean="0"/>
              <a:t>虚拟设备。</a:t>
            </a:r>
          </a:p>
          <a:p>
            <a:r>
              <a:rPr lang="zh-CN" altLang="zh-CN" dirty="0" smtClean="0"/>
              <a:t>从</a:t>
            </a:r>
            <a:r>
              <a:rPr lang="en-US" altLang="zh-CN" dirty="0" smtClean="0"/>
              <a:t>Eclipse</a:t>
            </a:r>
            <a:r>
              <a:rPr lang="zh-CN" altLang="zh-CN" dirty="0" smtClean="0"/>
              <a:t>启动虚拟设备</a:t>
            </a:r>
          </a:p>
          <a:p>
            <a:pPr marL="0" indent="0">
              <a:buNone/>
            </a:pPr>
            <a:r>
              <a:rPr lang="zh-CN" altLang="zh-CN" dirty="0" smtClean="0"/>
              <a:t>使用</a:t>
            </a:r>
            <a:r>
              <a:rPr lang="en-US" altLang="zh-CN" dirty="0" err="1" smtClean="0"/>
              <a:t>Genymotion</a:t>
            </a:r>
            <a:r>
              <a:rPr lang="zh-CN" altLang="zh-CN" dirty="0" smtClean="0"/>
              <a:t>测试您的应用</a:t>
            </a:r>
          </a:p>
          <a:p>
            <a:pPr marL="0" indent="0">
              <a:buNone/>
            </a:pPr>
            <a:endParaRPr kumimoji="1" lang="zh-CN" altLang="en-US" dirty="0"/>
          </a:p>
        </p:txBody>
      </p:sp>
    </p:spTree>
    <p:extLst>
      <p:ext uri="{BB962C8B-B14F-4D97-AF65-F5344CB8AC3E}">
        <p14:creationId xmlns:p14="http://schemas.microsoft.com/office/powerpoint/2010/main" val="880628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en-US" altLang="zh-CN" dirty="0" err="1"/>
              <a:t>Genymotion</a:t>
            </a:r>
            <a:r>
              <a:rPr lang="zh-CN" altLang="zh-CN" dirty="0"/>
              <a:t>运行环境要求</a:t>
            </a:r>
            <a:r>
              <a:rPr lang="zh-CN" altLang="zh-CN" dirty="0"/>
              <a:t> </a:t>
            </a:r>
            <a:endParaRPr kumimoji="1" lang="zh-CN" altLang="en-US" dirty="0"/>
          </a:p>
        </p:txBody>
      </p:sp>
      <p:sp>
        <p:nvSpPr>
          <p:cNvPr id="3" name="内容占位符 2"/>
          <p:cNvSpPr>
            <a:spLocks noGrp="1"/>
          </p:cNvSpPr>
          <p:nvPr>
            <p:ph idx="1"/>
          </p:nvPr>
        </p:nvSpPr>
        <p:spPr>
          <a:xfrm>
            <a:off x="1371600" y="1245475"/>
            <a:ext cx="9601200" cy="5502166"/>
          </a:xfrm>
        </p:spPr>
        <p:txBody>
          <a:bodyPr>
            <a:normAutofit fontScale="92500" lnSpcReduction="20000"/>
          </a:bodyPr>
          <a:lstStyle/>
          <a:p>
            <a:r>
              <a:rPr lang="zh-CN" altLang="zh-CN" dirty="0"/>
              <a:t>需要满足以下操作系统之一</a:t>
            </a:r>
            <a:r>
              <a:rPr lang="en-US" altLang="zh-CN" dirty="0"/>
              <a:t>:</a:t>
            </a:r>
            <a:endParaRPr lang="zh-CN" altLang="zh-CN" dirty="0"/>
          </a:p>
          <a:p>
            <a:pPr marL="0" indent="0">
              <a:buNone/>
            </a:pPr>
            <a:r>
              <a:rPr lang="en-US" altLang="zh-CN" dirty="0"/>
              <a:t>Microsoft Windows Vista (32/64bits)</a:t>
            </a:r>
            <a:r>
              <a:rPr lang="zh-CN" altLang="zh-CN" dirty="0"/>
              <a:t>及更高版本</a:t>
            </a:r>
          </a:p>
          <a:p>
            <a:pPr marL="0" indent="0">
              <a:buNone/>
            </a:pPr>
            <a:r>
              <a:rPr lang="en-US" altLang="zh-CN" dirty="0"/>
              <a:t>Linux Ubuntu 12.04(32/64bits)</a:t>
            </a:r>
            <a:r>
              <a:rPr lang="zh-CN" altLang="zh-CN" dirty="0"/>
              <a:t>及更高版本</a:t>
            </a:r>
          </a:p>
          <a:p>
            <a:pPr marL="0" indent="0">
              <a:buNone/>
            </a:pPr>
            <a:r>
              <a:rPr lang="en-US" altLang="zh-CN" dirty="0"/>
              <a:t>Linux </a:t>
            </a:r>
            <a:r>
              <a:rPr lang="en-US" altLang="zh-CN" dirty="0" err="1"/>
              <a:t>Debian</a:t>
            </a:r>
            <a:r>
              <a:rPr lang="en-US" altLang="zh-CN" dirty="0"/>
              <a:t> Wheezy 64 bits</a:t>
            </a:r>
            <a:r>
              <a:rPr lang="zh-CN" altLang="zh-CN" dirty="0"/>
              <a:t>及更高版本</a:t>
            </a:r>
          </a:p>
          <a:p>
            <a:pPr marL="0" indent="0">
              <a:buNone/>
            </a:pPr>
            <a:r>
              <a:rPr lang="en-US" altLang="zh-CN" dirty="0"/>
              <a:t>Mac OS X 10.8 (64bit)</a:t>
            </a:r>
            <a:r>
              <a:rPr lang="zh-CN" altLang="zh-CN" dirty="0"/>
              <a:t>及更高</a:t>
            </a:r>
            <a:r>
              <a:rPr lang="zh-CN" altLang="zh-CN" dirty="0" smtClean="0"/>
              <a:t>版本</a:t>
            </a:r>
            <a:endParaRPr lang="en-US" altLang="zh-CN" dirty="0" smtClean="0"/>
          </a:p>
          <a:p>
            <a:pPr lvl="0"/>
            <a:r>
              <a:rPr lang="zh-CN" altLang="zh-CN" dirty="0"/>
              <a:t>系统环境要求</a:t>
            </a:r>
          </a:p>
          <a:p>
            <a:pPr marL="0" indent="0">
              <a:buNone/>
            </a:pPr>
            <a:r>
              <a:rPr lang="zh-CN" altLang="zh-CN" dirty="0"/>
              <a:t>支持</a:t>
            </a:r>
            <a:r>
              <a:rPr lang="en-US" altLang="zh-CN" dirty="0"/>
              <a:t>OpenGL 2.0</a:t>
            </a:r>
            <a:endParaRPr lang="zh-CN" altLang="zh-CN" dirty="0"/>
          </a:p>
          <a:p>
            <a:pPr marL="0" indent="0">
              <a:buNone/>
            </a:pPr>
            <a:r>
              <a:rPr lang="en-US" altLang="zh-CN" dirty="0"/>
              <a:t>CPU</a:t>
            </a:r>
            <a:r>
              <a:rPr lang="zh-CN" altLang="zh-CN" dirty="0"/>
              <a:t>支持</a:t>
            </a:r>
            <a:r>
              <a:rPr lang="en-US" altLang="zh-CN" dirty="0"/>
              <a:t>VT-x</a:t>
            </a:r>
            <a:r>
              <a:rPr lang="zh-CN" altLang="zh-CN" dirty="0"/>
              <a:t>或者</a:t>
            </a:r>
            <a:r>
              <a:rPr lang="en-US" altLang="zh-CN" dirty="0"/>
              <a:t>AMD-V</a:t>
            </a:r>
            <a:r>
              <a:rPr lang="zh-CN" altLang="zh-CN" dirty="0"/>
              <a:t>虚拟化，通过</a:t>
            </a:r>
            <a:r>
              <a:rPr lang="en-US" altLang="zh-CN" dirty="0"/>
              <a:t>BIOS</a:t>
            </a:r>
            <a:r>
              <a:rPr lang="zh-CN" altLang="zh-CN" dirty="0"/>
              <a:t>设置开启</a:t>
            </a:r>
          </a:p>
          <a:p>
            <a:pPr marL="0" indent="0">
              <a:buNone/>
            </a:pPr>
            <a:r>
              <a:rPr lang="zh-CN" altLang="zh-CN" dirty="0"/>
              <a:t>至少</a:t>
            </a:r>
            <a:r>
              <a:rPr lang="en-US" altLang="zh-CN" dirty="0"/>
              <a:t>2GB</a:t>
            </a:r>
            <a:r>
              <a:rPr lang="zh-CN" altLang="zh-CN" dirty="0"/>
              <a:t>内存</a:t>
            </a:r>
          </a:p>
          <a:p>
            <a:pPr marL="0" indent="0">
              <a:buNone/>
            </a:pPr>
            <a:r>
              <a:rPr lang="zh-CN" altLang="zh-CN" dirty="0"/>
              <a:t>至少提供</a:t>
            </a:r>
            <a:r>
              <a:rPr lang="en-US" altLang="zh-CN" dirty="0"/>
              <a:t>400MB</a:t>
            </a:r>
            <a:r>
              <a:rPr lang="zh-CN" altLang="zh-CN" dirty="0"/>
              <a:t>的硬盘空间供</a:t>
            </a:r>
            <a:r>
              <a:rPr lang="en-US" altLang="zh-CN" dirty="0" err="1"/>
              <a:t>Genymotion</a:t>
            </a:r>
            <a:r>
              <a:rPr lang="zh-CN" altLang="zh-CN" dirty="0"/>
              <a:t>安装，至少</a:t>
            </a:r>
            <a:r>
              <a:rPr lang="en-US" altLang="zh-CN" dirty="0"/>
              <a:t>2GB</a:t>
            </a:r>
            <a:r>
              <a:rPr lang="zh-CN" altLang="zh-CN" dirty="0"/>
              <a:t>硬盘空间用来部署</a:t>
            </a:r>
            <a:r>
              <a:rPr lang="en-US" altLang="zh-CN" dirty="0" err="1"/>
              <a:t>Genymotion</a:t>
            </a:r>
            <a:r>
              <a:rPr lang="zh-CN" altLang="zh-CN" dirty="0"/>
              <a:t>虚拟设备。有些可能需要</a:t>
            </a:r>
            <a:r>
              <a:rPr lang="en-US" altLang="zh-CN" dirty="0"/>
              <a:t>8G</a:t>
            </a:r>
            <a:r>
              <a:rPr lang="zh-CN" altLang="zh-CN" dirty="0"/>
              <a:t>以上，这主要取决于您安装在虚拟机里的应用程序。</a:t>
            </a:r>
          </a:p>
          <a:p>
            <a:pPr marL="0" indent="0">
              <a:buNone/>
            </a:pPr>
            <a:r>
              <a:rPr lang="zh-CN" altLang="zh-CN" dirty="0"/>
              <a:t>可用网络连接（用于安装和更新）</a:t>
            </a:r>
          </a:p>
          <a:p>
            <a:pPr marL="0" indent="0">
              <a:buNone/>
            </a:pPr>
            <a:r>
              <a:rPr lang="zh-CN" altLang="zh-CN" dirty="0"/>
              <a:t>系统显示分辨率不低于</a:t>
            </a:r>
            <a:r>
              <a:rPr lang="en-US" altLang="zh-CN" dirty="0" smtClean="0"/>
              <a:t>1024x768</a:t>
            </a:r>
          </a:p>
          <a:p>
            <a:pPr lvl="0"/>
            <a:r>
              <a:rPr lang="zh-CN" altLang="zh-CN" dirty="0"/>
              <a:t>应用程序要求</a:t>
            </a:r>
          </a:p>
          <a:p>
            <a:pPr marL="0" indent="0">
              <a:buNone/>
            </a:pPr>
            <a:r>
              <a:rPr lang="en-US" altLang="zh-CN" dirty="0"/>
              <a:t>Oracle </a:t>
            </a:r>
            <a:r>
              <a:rPr lang="en-US" altLang="zh-CN" dirty="0" err="1"/>
              <a:t>VirtualBox</a:t>
            </a:r>
            <a:r>
              <a:rPr lang="en-US" altLang="zh-CN" dirty="0"/>
              <a:t> &gt;= 4.1</a:t>
            </a:r>
            <a:r>
              <a:rPr lang="zh-CN" altLang="zh-CN" dirty="0"/>
              <a:t>（版本越高越好）</a:t>
            </a:r>
          </a:p>
          <a:p>
            <a:pPr marL="0" indent="0">
              <a:buNone/>
            </a:pPr>
            <a:endParaRPr lang="zh-CN" altLang="zh-CN" dirty="0"/>
          </a:p>
          <a:p>
            <a:pPr marL="0" indent="0">
              <a:buNone/>
            </a:pPr>
            <a:endParaRPr lang="zh-CN" altLang="zh-CN" dirty="0"/>
          </a:p>
          <a:p>
            <a:pPr marL="0" indent="0">
              <a:buNone/>
            </a:pPr>
            <a:endParaRPr kumimoji="1" lang="zh-CN" altLang="en-US" dirty="0"/>
          </a:p>
        </p:txBody>
      </p:sp>
    </p:spTree>
    <p:extLst>
      <p:ext uri="{BB962C8B-B14F-4D97-AF65-F5344CB8AC3E}">
        <p14:creationId xmlns:p14="http://schemas.microsoft.com/office/powerpoint/2010/main" val="1359234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1.4.4 </a:t>
            </a:r>
            <a:r>
              <a:rPr lang="zh-CN" altLang="zh-CN" b="1" dirty="0"/>
              <a:t>注册和下载</a:t>
            </a:r>
            <a:r>
              <a:rPr lang="en-US" altLang="zh-CN" b="1" dirty="0" err="1"/>
              <a:t>Genymotion</a:t>
            </a:r>
            <a:r>
              <a:rPr lang="zh-CN" altLang="zh-CN" b="1" dirty="0"/>
              <a:t>模拟器</a:t>
            </a:r>
            <a:br>
              <a:rPr lang="zh-CN" altLang="zh-CN" b="1" dirty="0"/>
            </a:br>
            <a:endParaRPr kumimoji="1" lang="zh-CN" altLang="en-US" dirty="0"/>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 注册</a:t>
            </a:r>
            <a:r>
              <a:rPr lang="en-US" altLang="zh-CN" dirty="0" err="1"/>
              <a:t>Genymotion</a:t>
            </a:r>
            <a:r>
              <a:rPr lang="zh-CN" altLang="zh-CN" dirty="0"/>
              <a:t>账号：打开游览器，在地址栏中输入“</a:t>
            </a:r>
            <a:r>
              <a:rPr lang="en-US" altLang="zh-CN" dirty="0"/>
              <a:t>http://</a:t>
            </a:r>
            <a:r>
              <a:rPr lang="en-US" altLang="zh-CN" dirty="0" err="1"/>
              <a:t>www.genymotion.com</a:t>
            </a:r>
            <a:r>
              <a:rPr lang="zh-CN" altLang="zh-CN" dirty="0"/>
              <a:t>”，如图</a:t>
            </a:r>
            <a:r>
              <a:rPr lang="en-US" altLang="zh-CN" dirty="0"/>
              <a:t>1.52</a:t>
            </a:r>
            <a:r>
              <a:rPr lang="zh-CN" altLang="zh-CN" dirty="0"/>
              <a:t>进入官网，单击</a:t>
            </a:r>
            <a:r>
              <a:rPr lang="en-US" altLang="zh-CN" dirty="0"/>
              <a:t>Sign in</a:t>
            </a:r>
            <a:r>
              <a:rPr lang="zh-CN" altLang="zh-CN" dirty="0"/>
              <a:t>按钮进入登陆界面。</a:t>
            </a:r>
          </a:p>
          <a:p>
            <a:endParaRPr kumimoji="1" lang="zh-CN" altLang="en-US" dirty="0"/>
          </a:p>
        </p:txBody>
      </p:sp>
      <p:pic>
        <p:nvPicPr>
          <p:cNvPr id="4" name="图片 3" descr="../屏幕快照%202016-03-07%20下午9.36.3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3377" y="3126094"/>
            <a:ext cx="6526651" cy="3337769"/>
          </a:xfrm>
          <a:prstGeom prst="rect">
            <a:avLst/>
          </a:prstGeom>
          <a:noFill/>
          <a:ln>
            <a:noFill/>
          </a:ln>
        </p:spPr>
      </p:pic>
    </p:spTree>
    <p:extLst>
      <p:ext uri="{BB962C8B-B14F-4D97-AF65-F5344CB8AC3E}">
        <p14:creationId xmlns:p14="http://schemas.microsoft.com/office/powerpoint/2010/main" val="8951980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2</a:t>
            </a:r>
            <a:r>
              <a:rPr lang="zh-CN" altLang="zh-CN" dirty="0"/>
              <a:t>）然后单击</a:t>
            </a:r>
            <a:r>
              <a:rPr lang="en-US" altLang="zh-CN" dirty="0"/>
              <a:t>Account an creation</a:t>
            </a:r>
            <a:r>
              <a:rPr lang="zh-CN" altLang="zh-CN" dirty="0"/>
              <a:t>按钮创建个人账号</a:t>
            </a:r>
            <a:r>
              <a:rPr lang="en-US" altLang="zh-CN" dirty="0"/>
              <a:t>,</a:t>
            </a:r>
            <a:r>
              <a:rPr lang="zh-CN" altLang="zh-CN" dirty="0"/>
              <a:t>依次填写用户名、电子邮件、密码、选择公司规模（可选项）、用途类型（可选项），最后一项“</a:t>
            </a:r>
            <a:r>
              <a:rPr lang="en-US" altLang="zh-CN" dirty="0"/>
              <a:t>I accept terms of the privacy statement</a:t>
            </a:r>
            <a:r>
              <a:rPr lang="zh-CN" altLang="zh-CN" dirty="0"/>
              <a:t>”（同意条款）单选项打勾。</a:t>
            </a:r>
            <a:r>
              <a:rPr lang="zh-CN" altLang="zh-CN" dirty="0"/>
              <a:t> </a:t>
            </a:r>
            <a:endParaRPr kumimoji="1" lang="zh-CN" altLang="en-US" dirty="0"/>
          </a:p>
        </p:txBody>
      </p:sp>
      <p:pic>
        <p:nvPicPr>
          <p:cNvPr id="4" name="图片 3" descr="../../屏幕快照%202015-11-18%20下午2.37.24.png"/>
          <p:cNvPicPr/>
          <p:nvPr/>
        </p:nvPicPr>
        <p:blipFill>
          <a:blip r:embed="rId2">
            <a:extLst>
              <a:ext uri="{28A0092B-C50C-407E-A947-70E740481C1C}">
                <a14:useLocalDpi xmlns:a14="http://schemas.microsoft.com/office/drawing/2010/main" val="0"/>
              </a:ext>
            </a:extLst>
          </a:blip>
          <a:srcRect/>
          <a:stretch>
            <a:fillRect/>
          </a:stretch>
        </p:blipFill>
        <p:spPr bwMode="auto">
          <a:xfrm>
            <a:off x="4099034" y="1340069"/>
            <a:ext cx="4477407" cy="4761186"/>
          </a:xfrm>
          <a:prstGeom prst="rect">
            <a:avLst/>
          </a:prstGeom>
          <a:noFill/>
          <a:ln>
            <a:noFill/>
          </a:ln>
        </p:spPr>
      </p:pic>
    </p:spTree>
    <p:extLst>
      <p:ext uri="{BB962C8B-B14F-4D97-AF65-F5344CB8AC3E}">
        <p14:creationId xmlns:p14="http://schemas.microsoft.com/office/powerpoint/2010/main" val="889667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2</a:t>
            </a:r>
            <a:r>
              <a:rPr lang="zh-CN" altLang="zh-CN" dirty="0"/>
              <a:t>）注册成功后，页面将弹出如图</a:t>
            </a:r>
            <a:r>
              <a:rPr lang="en-US" altLang="zh-CN" dirty="0"/>
              <a:t>1.54</a:t>
            </a:r>
            <a:r>
              <a:rPr lang="zh-CN" altLang="zh-CN" dirty="0"/>
              <a:t>所示界面，显示了你注册的</a:t>
            </a:r>
            <a:r>
              <a:rPr lang="en-US" altLang="zh-CN" dirty="0" err="1"/>
              <a:t>Genymotion</a:t>
            </a:r>
            <a:r>
              <a:rPr lang="zh-CN" altLang="zh-CN" dirty="0"/>
              <a:t>账号（你注册时使用的</a:t>
            </a:r>
            <a:r>
              <a:rPr lang="en-US" altLang="zh-CN" dirty="0"/>
              <a:t>email</a:t>
            </a:r>
            <a:r>
              <a:rPr lang="zh-CN" altLang="zh-CN" dirty="0"/>
              <a:t>地址），同时注册成功后系统会发送一封邮件到你的邮箱，请一定要打开邮件完成验证。</a:t>
            </a:r>
            <a:r>
              <a:rPr lang="zh-CN" altLang="zh-CN" dirty="0"/>
              <a:t> </a:t>
            </a:r>
            <a:endParaRPr kumimoji="1" lang="zh-CN" altLang="en-US" dirty="0"/>
          </a:p>
        </p:txBody>
      </p:sp>
      <p:pic>
        <p:nvPicPr>
          <p:cNvPr id="4" name="图片 3" descr="../../屏幕快照%202015-11-18%20下午2.52.10.png"/>
          <p:cNvPicPr/>
          <p:nvPr/>
        </p:nvPicPr>
        <p:blipFill>
          <a:blip r:embed="rId2">
            <a:extLst>
              <a:ext uri="{28A0092B-C50C-407E-A947-70E740481C1C}">
                <a14:useLocalDpi xmlns:a14="http://schemas.microsoft.com/office/drawing/2010/main" val="0"/>
              </a:ext>
            </a:extLst>
          </a:blip>
          <a:srcRect/>
          <a:stretch>
            <a:fillRect/>
          </a:stretch>
        </p:blipFill>
        <p:spPr bwMode="auto">
          <a:xfrm>
            <a:off x="3464122" y="1301071"/>
            <a:ext cx="5080788" cy="4926308"/>
          </a:xfrm>
          <a:prstGeom prst="rect">
            <a:avLst/>
          </a:prstGeom>
          <a:noFill/>
          <a:ln>
            <a:noFill/>
          </a:ln>
        </p:spPr>
      </p:pic>
    </p:spTree>
    <p:extLst>
      <p:ext uri="{BB962C8B-B14F-4D97-AF65-F5344CB8AC3E}">
        <p14:creationId xmlns:p14="http://schemas.microsoft.com/office/powerpoint/2010/main" val="1853479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3</a:t>
            </a:r>
            <a:r>
              <a:rPr lang="zh-CN" altLang="zh-CN" dirty="0"/>
              <a:t>）回到主页，单击屏幕中间的</a:t>
            </a:r>
            <a:r>
              <a:rPr lang="en-US" altLang="zh-CN" dirty="0"/>
              <a:t>Choose a plan</a:t>
            </a:r>
            <a:r>
              <a:rPr lang="zh-CN" altLang="zh-CN" dirty="0"/>
              <a:t>按钮，进入</a:t>
            </a:r>
            <a:r>
              <a:rPr lang="en-US" altLang="zh-CN" dirty="0" err="1"/>
              <a:t>Genymotion</a:t>
            </a:r>
            <a:r>
              <a:rPr lang="zh-CN" altLang="zh-CN" dirty="0"/>
              <a:t>下载界面</a:t>
            </a:r>
            <a:r>
              <a:rPr lang="zh-CN" altLang="zh-CN" dirty="0"/>
              <a:t> </a:t>
            </a:r>
            <a:endParaRPr kumimoji="1" lang="zh-CN" altLang="en-US" dirty="0"/>
          </a:p>
        </p:txBody>
      </p:sp>
      <p:pic>
        <p:nvPicPr>
          <p:cNvPr id="4" name="图片 3" descr="../屏幕快照%202016-03-07%20下午9.44.2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9169" y="669531"/>
            <a:ext cx="9742817" cy="5762800"/>
          </a:xfrm>
          <a:prstGeom prst="rect">
            <a:avLst/>
          </a:prstGeom>
          <a:noFill/>
          <a:ln>
            <a:noFill/>
          </a:ln>
        </p:spPr>
      </p:pic>
    </p:spTree>
    <p:extLst>
      <p:ext uri="{BB962C8B-B14F-4D97-AF65-F5344CB8AC3E}">
        <p14:creationId xmlns:p14="http://schemas.microsoft.com/office/powerpoint/2010/main" val="39786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4</a:t>
            </a:r>
            <a:r>
              <a:rPr lang="zh-CN" altLang="zh-CN" dirty="0"/>
              <a:t>）在跳转界面中，单击</a:t>
            </a:r>
            <a:r>
              <a:rPr lang="en-US" altLang="zh-CN" dirty="0"/>
              <a:t>Individual</a:t>
            </a:r>
            <a:r>
              <a:rPr lang="zh-CN" altLang="zh-CN" dirty="0"/>
              <a:t>按钮，进入个人下载界面</a:t>
            </a:r>
            <a:r>
              <a:rPr lang="zh-CN" altLang="zh-CN" dirty="0"/>
              <a:t> </a:t>
            </a:r>
            <a:endParaRPr kumimoji="1" lang="zh-CN" altLang="en-US" dirty="0"/>
          </a:p>
        </p:txBody>
      </p:sp>
      <p:pic>
        <p:nvPicPr>
          <p:cNvPr id="4" name="图片 3" descr="../屏幕快照%202016-03-07%20下午9.46.2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8699" y="556314"/>
            <a:ext cx="10218956" cy="5749893"/>
          </a:xfrm>
          <a:prstGeom prst="rect">
            <a:avLst/>
          </a:prstGeom>
          <a:noFill/>
          <a:ln>
            <a:noFill/>
          </a:ln>
        </p:spPr>
      </p:pic>
    </p:spTree>
    <p:extLst>
      <p:ext uri="{BB962C8B-B14F-4D97-AF65-F5344CB8AC3E}">
        <p14:creationId xmlns:p14="http://schemas.microsoft.com/office/powerpoint/2010/main" val="827467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 1.1.2 Android</a:t>
            </a:r>
            <a:r>
              <a:rPr lang="zh-CN" altLang="zh-CN" b="1" dirty="0"/>
              <a:t>操作系统的功能</a:t>
            </a:r>
            <a:endParaRPr kumimoji="1" lang="zh-CN" altLang="en-US" dirty="0"/>
          </a:p>
        </p:txBody>
      </p:sp>
      <p:sp>
        <p:nvSpPr>
          <p:cNvPr id="3" name="内容占位符 2"/>
          <p:cNvSpPr>
            <a:spLocks noGrp="1"/>
          </p:cNvSpPr>
          <p:nvPr>
            <p:ph idx="1"/>
          </p:nvPr>
        </p:nvSpPr>
        <p:spPr>
          <a:xfrm>
            <a:off x="1371600" y="1418897"/>
            <a:ext cx="9601200" cy="5202620"/>
          </a:xfrm>
        </p:spPr>
        <p:txBody>
          <a:bodyPr>
            <a:normAutofit fontScale="92500" lnSpcReduction="20000"/>
          </a:bodyPr>
          <a:lstStyle/>
          <a:p>
            <a:pPr lvl="0"/>
            <a:r>
              <a:rPr lang="zh-CN" altLang="zh-CN" dirty="0"/>
              <a:t>浏览器：</a:t>
            </a:r>
          </a:p>
          <a:p>
            <a:pPr marL="0" indent="0">
              <a:buNone/>
            </a:pPr>
            <a:r>
              <a:rPr lang="en-US" altLang="zh-CN" dirty="0"/>
              <a:t>Android</a:t>
            </a:r>
            <a:r>
              <a:rPr lang="zh-CN" altLang="zh-CN" dirty="0"/>
              <a:t>操作系统中内置的网页浏览器基于</a:t>
            </a:r>
            <a:r>
              <a:rPr lang="en-US" altLang="zh-CN" dirty="0" err="1"/>
              <a:t>WebKit</a:t>
            </a:r>
            <a:r>
              <a:rPr lang="zh-CN" altLang="zh-CN" dirty="0"/>
              <a:t>核心，并且采用了</a:t>
            </a:r>
            <a:r>
              <a:rPr lang="en-US" altLang="zh-CN" dirty="0"/>
              <a:t>Chrome V8</a:t>
            </a:r>
            <a:r>
              <a:rPr lang="zh-CN" altLang="zh-CN" dirty="0"/>
              <a:t>引擎。 在</a:t>
            </a:r>
            <a:r>
              <a:rPr lang="en-US" altLang="zh-CN" dirty="0"/>
              <a:t>Android 4.0</a:t>
            </a:r>
            <a:r>
              <a:rPr lang="zh-CN" altLang="zh-CN" dirty="0"/>
              <a:t>内置的浏览器测试中，</a:t>
            </a:r>
            <a:r>
              <a:rPr lang="en-US" altLang="zh-CN" dirty="0"/>
              <a:t>HTML5</a:t>
            </a:r>
            <a:r>
              <a:rPr lang="zh-CN" altLang="zh-CN" dirty="0"/>
              <a:t>和</a:t>
            </a:r>
            <a:r>
              <a:rPr lang="en-US" altLang="zh-CN" dirty="0"/>
              <a:t>Acid3</a:t>
            </a:r>
            <a:r>
              <a:rPr lang="zh-CN" altLang="zh-CN" dirty="0"/>
              <a:t>故障处理中均获得了满分，并且于</a:t>
            </a:r>
            <a:r>
              <a:rPr lang="en-US" altLang="zh-CN" dirty="0"/>
              <a:t>2.2</a:t>
            </a:r>
            <a:r>
              <a:rPr lang="zh-CN" altLang="zh-CN" dirty="0"/>
              <a:t>版至</a:t>
            </a:r>
            <a:r>
              <a:rPr lang="en-US" altLang="zh-CN" dirty="0"/>
              <a:t>4.0</a:t>
            </a:r>
            <a:r>
              <a:rPr lang="zh-CN" altLang="zh-CN" dirty="0"/>
              <a:t>版之前能原生支持</a:t>
            </a:r>
            <a:r>
              <a:rPr lang="en-US" altLang="zh-CN" dirty="0"/>
              <a:t>Flash</a:t>
            </a:r>
            <a:r>
              <a:rPr lang="zh-CN" altLang="zh-CN" dirty="0"/>
              <a:t>，</a:t>
            </a:r>
            <a:r>
              <a:rPr lang="en-US" altLang="zh-CN" dirty="0"/>
              <a:t>4.0</a:t>
            </a:r>
            <a:r>
              <a:rPr lang="zh-CN" altLang="zh-CN" dirty="0"/>
              <a:t>版本，后去除对</a:t>
            </a:r>
            <a:r>
              <a:rPr lang="en-US" altLang="zh-CN" dirty="0"/>
              <a:t>Flash</a:t>
            </a:r>
            <a:r>
              <a:rPr lang="zh-CN" altLang="zh-CN" dirty="0"/>
              <a:t>的支持。</a:t>
            </a:r>
          </a:p>
          <a:p>
            <a:pPr lvl="0"/>
            <a:r>
              <a:rPr lang="zh-CN" altLang="zh-CN" dirty="0"/>
              <a:t>支持</a:t>
            </a:r>
            <a:r>
              <a:rPr lang="en-US" altLang="zh-CN" dirty="0"/>
              <a:t>JAVA</a:t>
            </a:r>
            <a:r>
              <a:rPr lang="zh-CN" altLang="zh-CN" dirty="0"/>
              <a:t>：</a:t>
            </a:r>
          </a:p>
          <a:p>
            <a:pPr marL="0" indent="0">
              <a:buNone/>
            </a:pPr>
            <a:r>
              <a:rPr lang="zh-CN" altLang="zh-CN" dirty="0"/>
              <a:t>虽然</a:t>
            </a:r>
            <a:r>
              <a:rPr lang="en-US" altLang="zh-CN" dirty="0"/>
              <a:t>Android</a:t>
            </a:r>
            <a:r>
              <a:rPr lang="zh-CN" altLang="zh-CN" dirty="0"/>
              <a:t>操作系统中的应用程序大部分都是由</a:t>
            </a:r>
            <a:r>
              <a:rPr lang="en-US" altLang="zh-CN" dirty="0"/>
              <a:t>JAVA</a:t>
            </a:r>
            <a:r>
              <a:rPr lang="zh-CN" altLang="zh-CN" dirty="0"/>
              <a:t>编写的，但是</a:t>
            </a:r>
            <a:r>
              <a:rPr lang="en-US" altLang="zh-CN" dirty="0"/>
              <a:t>Android</a:t>
            </a:r>
            <a:r>
              <a:rPr lang="zh-CN" altLang="zh-CN" dirty="0"/>
              <a:t>却是以转换为</a:t>
            </a:r>
            <a:r>
              <a:rPr lang="en-US" altLang="zh-CN" dirty="0" err="1"/>
              <a:t>Dalvik</a:t>
            </a:r>
            <a:r>
              <a:rPr lang="en-US" altLang="zh-CN" dirty="0"/>
              <a:t> executables</a:t>
            </a:r>
            <a:r>
              <a:rPr lang="zh-CN" altLang="zh-CN" dirty="0"/>
              <a:t>的文件在</a:t>
            </a:r>
            <a:r>
              <a:rPr lang="en-US" altLang="zh-CN" dirty="0" err="1"/>
              <a:t>Dalvik</a:t>
            </a:r>
            <a:r>
              <a:rPr lang="zh-CN" altLang="zh-CN" dirty="0"/>
              <a:t>虚拟机上运行的。由于</a:t>
            </a:r>
            <a:r>
              <a:rPr lang="en-US" altLang="zh-CN" dirty="0"/>
              <a:t>Android</a:t>
            </a:r>
            <a:r>
              <a:rPr lang="zh-CN" altLang="zh-CN" dirty="0"/>
              <a:t>中并不自带</a:t>
            </a:r>
            <a:r>
              <a:rPr lang="en-US" altLang="zh-CN" dirty="0"/>
              <a:t>JAVA</a:t>
            </a:r>
            <a:r>
              <a:rPr lang="zh-CN" altLang="zh-CN" dirty="0"/>
              <a:t>虚拟机，因此无法直接运行</a:t>
            </a:r>
            <a:r>
              <a:rPr lang="en-US" altLang="zh-CN" dirty="0"/>
              <a:t>JAVA</a:t>
            </a:r>
            <a:r>
              <a:rPr lang="zh-CN" altLang="zh-CN" dirty="0"/>
              <a:t>程序。不过</a:t>
            </a:r>
            <a:r>
              <a:rPr lang="en-US" altLang="zh-CN" dirty="0"/>
              <a:t>Android</a:t>
            </a:r>
            <a:r>
              <a:rPr lang="zh-CN" altLang="zh-CN" dirty="0"/>
              <a:t>平台上提供了多个</a:t>
            </a:r>
            <a:r>
              <a:rPr lang="en-US" altLang="zh-CN" dirty="0"/>
              <a:t>JAVA</a:t>
            </a:r>
            <a:r>
              <a:rPr lang="zh-CN" altLang="zh-CN" dirty="0"/>
              <a:t>虚拟机供用户下载使用，安装了</a:t>
            </a:r>
            <a:r>
              <a:rPr lang="en-US" altLang="zh-CN" dirty="0"/>
              <a:t>JAVA</a:t>
            </a:r>
            <a:r>
              <a:rPr lang="zh-CN" altLang="zh-CN" dirty="0"/>
              <a:t>虚拟机的</a:t>
            </a:r>
            <a:r>
              <a:rPr lang="en-US" altLang="zh-CN" dirty="0"/>
              <a:t>Android</a:t>
            </a:r>
            <a:r>
              <a:rPr lang="zh-CN" altLang="zh-CN" dirty="0"/>
              <a:t>系统可以运行</a:t>
            </a:r>
            <a:r>
              <a:rPr lang="en-US" altLang="zh-CN" dirty="0"/>
              <a:t>JAVA_ME</a:t>
            </a:r>
            <a:r>
              <a:rPr lang="zh-CN" altLang="zh-CN" dirty="0"/>
              <a:t>的程序。</a:t>
            </a:r>
            <a:r>
              <a:rPr lang="en-US" altLang="zh-CN" dirty="0"/>
              <a:t>5.0</a:t>
            </a:r>
            <a:r>
              <a:rPr lang="zh-CN" altLang="zh-CN" dirty="0"/>
              <a:t>版（</a:t>
            </a:r>
            <a:r>
              <a:rPr lang="en-US" altLang="zh-CN" dirty="0" err="1"/>
              <a:t>Lolipop</a:t>
            </a:r>
            <a:r>
              <a:rPr lang="zh-CN" altLang="zh-CN" dirty="0"/>
              <a:t>）开始以</a:t>
            </a:r>
            <a:r>
              <a:rPr lang="en-US" altLang="zh-CN" dirty="0"/>
              <a:t>Android Runtime</a:t>
            </a:r>
            <a:r>
              <a:rPr lang="zh-CN" altLang="zh-CN" dirty="0"/>
              <a:t>（</a:t>
            </a:r>
            <a:r>
              <a:rPr lang="en-US" altLang="zh-CN" dirty="0"/>
              <a:t>ART</a:t>
            </a:r>
            <a:r>
              <a:rPr lang="zh-CN" altLang="zh-CN" dirty="0"/>
              <a:t>）取代</a:t>
            </a:r>
            <a:r>
              <a:rPr lang="en-US" altLang="zh-CN" dirty="0" err="1"/>
              <a:t>Dalvik</a:t>
            </a:r>
            <a:r>
              <a:rPr lang="zh-CN" altLang="zh-CN" dirty="0"/>
              <a:t>虚拟机。</a:t>
            </a:r>
          </a:p>
          <a:p>
            <a:pPr lvl="0"/>
            <a:r>
              <a:rPr lang="zh-CN" altLang="zh-CN" dirty="0"/>
              <a:t>媒体支持：</a:t>
            </a:r>
          </a:p>
          <a:p>
            <a:pPr marL="0" indent="0">
              <a:buNone/>
            </a:pPr>
            <a:r>
              <a:rPr lang="en-US" altLang="zh-CN" dirty="0"/>
              <a:t>Android</a:t>
            </a:r>
            <a:r>
              <a:rPr lang="zh-CN" altLang="zh-CN" dirty="0"/>
              <a:t>操作系统本身支持以下格式的音频</a:t>
            </a:r>
            <a:r>
              <a:rPr lang="en-US" altLang="zh-CN" dirty="0"/>
              <a:t>/</a:t>
            </a:r>
            <a:r>
              <a:rPr lang="zh-CN" altLang="zh-CN" dirty="0"/>
              <a:t>视频</a:t>
            </a:r>
            <a:r>
              <a:rPr lang="en-US" altLang="zh-CN" dirty="0"/>
              <a:t>/</a:t>
            </a:r>
            <a:r>
              <a:rPr lang="zh-CN" altLang="zh-CN" dirty="0"/>
              <a:t>图片媒体：</a:t>
            </a:r>
            <a:r>
              <a:rPr lang="en-US" altLang="zh-CN" dirty="0" err="1"/>
              <a:t>WebM</a:t>
            </a:r>
            <a:r>
              <a:rPr lang="zh-CN" altLang="zh-CN" dirty="0"/>
              <a:t>、</a:t>
            </a:r>
            <a:r>
              <a:rPr lang="en-US" altLang="zh-CN" dirty="0"/>
              <a:t>H.263, H.264</a:t>
            </a:r>
            <a:r>
              <a:rPr lang="zh-CN" altLang="zh-CN" dirty="0"/>
              <a:t>（</a:t>
            </a:r>
            <a:r>
              <a:rPr lang="en-US" altLang="zh-CN" dirty="0"/>
              <a:t>in 3GP or MP4 container</a:t>
            </a:r>
            <a:r>
              <a:rPr lang="zh-CN" altLang="zh-CN" dirty="0"/>
              <a:t>）、</a:t>
            </a:r>
            <a:r>
              <a:rPr lang="en-US" altLang="zh-CN" dirty="0"/>
              <a:t>MPEG-4 SP</a:t>
            </a:r>
            <a:r>
              <a:rPr lang="zh-CN" altLang="zh-CN" dirty="0"/>
              <a:t>、</a:t>
            </a:r>
            <a:r>
              <a:rPr lang="en-US" altLang="zh-CN" dirty="0"/>
              <a:t>AMR, AMR-WB</a:t>
            </a:r>
            <a:r>
              <a:rPr lang="zh-CN" altLang="zh-CN" dirty="0"/>
              <a:t>（</a:t>
            </a:r>
            <a:r>
              <a:rPr lang="en-US" altLang="zh-CN" dirty="0"/>
              <a:t>in 3GP container</a:t>
            </a:r>
            <a:r>
              <a:rPr lang="zh-CN" altLang="zh-CN" dirty="0"/>
              <a:t>）、</a:t>
            </a:r>
            <a:r>
              <a:rPr lang="en-US" altLang="zh-CN" dirty="0"/>
              <a:t>AAC, HE-AAC</a:t>
            </a:r>
            <a:r>
              <a:rPr lang="zh-CN" altLang="zh-CN" dirty="0"/>
              <a:t>（</a:t>
            </a:r>
            <a:r>
              <a:rPr lang="en-US" altLang="zh-CN" dirty="0"/>
              <a:t>in MP4 or 3GP container</a:t>
            </a:r>
            <a:r>
              <a:rPr lang="zh-CN" altLang="zh-CN" dirty="0"/>
              <a:t>）、</a:t>
            </a:r>
            <a:r>
              <a:rPr lang="en-US" altLang="zh-CN" dirty="0"/>
              <a:t>MP3</a:t>
            </a:r>
            <a:r>
              <a:rPr lang="zh-CN" altLang="zh-CN" dirty="0"/>
              <a:t>、</a:t>
            </a:r>
            <a:r>
              <a:rPr lang="en-US" altLang="zh-CN" dirty="0"/>
              <a:t>MIDI</a:t>
            </a:r>
            <a:r>
              <a:rPr lang="zh-CN" altLang="zh-CN" dirty="0"/>
              <a:t>、</a:t>
            </a:r>
            <a:r>
              <a:rPr lang="en-US" altLang="zh-CN" dirty="0" err="1"/>
              <a:t>Ogg</a:t>
            </a:r>
            <a:r>
              <a:rPr lang="en-US" altLang="zh-CN" dirty="0"/>
              <a:t> </a:t>
            </a:r>
            <a:r>
              <a:rPr lang="en-US" altLang="zh-CN" dirty="0" err="1"/>
              <a:t>Vorbis</a:t>
            </a:r>
            <a:r>
              <a:rPr lang="zh-CN" altLang="zh-CN" dirty="0"/>
              <a:t>、</a:t>
            </a:r>
            <a:r>
              <a:rPr lang="en-US" altLang="zh-CN" dirty="0"/>
              <a:t>FLAC</a:t>
            </a:r>
            <a:r>
              <a:rPr lang="zh-CN" altLang="zh-CN" dirty="0"/>
              <a:t>、</a:t>
            </a:r>
            <a:r>
              <a:rPr lang="en-US" altLang="zh-CN" dirty="0"/>
              <a:t>WAV</a:t>
            </a:r>
            <a:r>
              <a:rPr lang="zh-CN" altLang="zh-CN" dirty="0"/>
              <a:t>、</a:t>
            </a:r>
            <a:r>
              <a:rPr lang="en-US" altLang="zh-CN" dirty="0"/>
              <a:t>JPEG</a:t>
            </a:r>
            <a:r>
              <a:rPr lang="zh-CN" altLang="zh-CN" dirty="0"/>
              <a:t>、</a:t>
            </a:r>
            <a:r>
              <a:rPr lang="en-US" altLang="zh-CN" dirty="0"/>
              <a:t>PNG</a:t>
            </a:r>
            <a:r>
              <a:rPr lang="zh-CN" altLang="zh-CN" dirty="0"/>
              <a:t>、</a:t>
            </a:r>
            <a:r>
              <a:rPr lang="en-US" altLang="zh-CN" dirty="0"/>
              <a:t>GIF</a:t>
            </a:r>
            <a:r>
              <a:rPr lang="zh-CN" altLang="zh-CN" dirty="0"/>
              <a:t>、</a:t>
            </a:r>
            <a:r>
              <a:rPr lang="en-US" altLang="zh-CN" dirty="0"/>
              <a:t>BMP</a:t>
            </a:r>
            <a:r>
              <a:rPr lang="zh-CN" altLang="zh-CN" dirty="0"/>
              <a:t>。如果用户需要播放更多格式的媒体，可以安装其他第三方应用程序。</a:t>
            </a:r>
          </a:p>
          <a:p>
            <a:pPr lvl="0"/>
            <a:r>
              <a:rPr lang="zh-CN" altLang="zh-CN" dirty="0"/>
              <a:t>流媒体支持：</a:t>
            </a:r>
          </a:p>
          <a:p>
            <a:pPr marL="0" indent="0">
              <a:buNone/>
            </a:pPr>
            <a:r>
              <a:rPr lang="en-US" altLang="zh-CN" dirty="0"/>
              <a:t>Android</a:t>
            </a:r>
            <a:r>
              <a:rPr lang="zh-CN" altLang="zh-CN" dirty="0"/>
              <a:t>操作系统支持</a:t>
            </a:r>
            <a:r>
              <a:rPr lang="en-US" altLang="zh-CN" dirty="0"/>
              <a:t>RTP/RTSP</a:t>
            </a:r>
            <a:r>
              <a:rPr lang="zh-CN" altLang="zh-CN" dirty="0"/>
              <a:t>（</a:t>
            </a:r>
            <a:r>
              <a:rPr lang="en-US" altLang="zh-CN" dirty="0"/>
              <a:t>3GPP PSS</a:t>
            </a:r>
            <a:r>
              <a:rPr lang="zh-CN" altLang="zh-CN" dirty="0"/>
              <a:t>、</a:t>
            </a:r>
            <a:r>
              <a:rPr lang="en-US" altLang="zh-CN" dirty="0"/>
              <a:t>ISMA</a:t>
            </a:r>
            <a:r>
              <a:rPr lang="zh-CN" altLang="zh-CN" dirty="0"/>
              <a:t>）的流媒体以及（</a:t>
            </a:r>
            <a:r>
              <a:rPr lang="en-US" altLang="zh-CN" dirty="0"/>
              <a:t>HTML5 &lt;video&gt;</a:t>
            </a:r>
            <a:r>
              <a:rPr lang="zh-CN" altLang="zh-CN" dirty="0"/>
              <a:t>）的流媒体，同时还支持</a:t>
            </a:r>
            <a:r>
              <a:rPr lang="en-US" altLang="zh-CN" dirty="0"/>
              <a:t>Adobe</a:t>
            </a:r>
            <a:r>
              <a:rPr lang="zh-CN" altLang="zh-CN" dirty="0"/>
              <a:t>的</a:t>
            </a:r>
            <a:r>
              <a:rPr lang="en-US" altLang="zh-CN" dirty="0"/>
              <a:t>Flash</a:t>
            </a:r>
            <a:r>
              <a:rPr lang="zh-CN" altLang="zh-CN" dirty="0"/>
              <a:t>，在安装了</a:t>
            </a:r>
            <a:r>
              <a:rPr lang="en-US" altLang="zh-CN" dirty="0"/>
              <a:t>RealPlayer</a:t>
            </a:r>
            <a:r>
              <a:rPr lang="zh-CN" altLang="zh-CN" dirty="0"/>
              <a:t>之后，还支持苹果公司的流媒体。</a:t>
            </a:r>
          </a:p>
          <a:p>
            <a:endParaRPr kumimoji="1" lang="zh-CN" altLang="en-US" dirty="0"/>
          </a:p>
        </p:txBody>
      </p:sp>
    </p:spTree>
    <p:extLst>
      <p:ext uri="{BB962C8B-B14F-4D97-AF65-F5344CB8AC3E}">
        <p14:creationId xmlns:p14="http://schemas.microsoft.com/office/powerpoint/2010/main" val="12037791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5</a:t>
            </a:r>
            <a:r>
              <a:rPr lang="zh-CN" altLang="zh-CN" dirty="0"/>
              <a:t>）</a:t>
            </a:r>
            <a:r>
              <a:rPr lang="en-US" altLang="zh-CN" dirty="0" err="1"/>
              <a:t>Genymotion</a:t>
            </a:r>
            <a:r>
              <a:rPr lang="zh-CN" altLang="zh-CN" dirty="0"/>
              <a:t>对于个人学习使用是免费的，对于专业个人和对于多于</a:t>
            </a:r>
            <a:r>
              <a:rPr lang="en-US" altLang="zh-CN" dirty="0"/>
              <a:t>2</a:t>
            </a:r>
            <a:r>
              <a:rPr lang="zh-CN" altLang="zh-CN" dirty="0"/>
              <a:t>人的小型公司将收取</a:t>
            </a:r>
            <a:r>
              <a:rPr lang="en-US" altLang="zh-CN" dirty="0"/>
              <a:t>136</a:t>
            </a:r>
            <a:r>
              <a:rPr lang="zh-CN" altLang="zh-CN" dirty="0"/>
              <a:t>美元一年的年费收费。单击</a:t>
            </a:r>
            <a:r>
              <a:rPr lang="en-US" altLang="zh-CN" dirty="0"/>
              <a:t>BASIC</a:t>
            </a:r>
            <a:r>
              <a:rPr lang="zh-CN" altLang="zh-CN" dirty="0"/>
              <a:t>栏下的</a:t>
            </a:r>
            <a:r>
              <a:rPr lang="en-US" altLang="zh-CN" dirty="0"/>
              <a:t>Get started</a:t>
            </a:r>
            <a:r>
              <a:rPr lang="zh-CN" altLang="zh-CN" dirty="0"/>
              <a:t>按钮，进行免费下载，</a:t>
            </a:r>
            <a:endParaRPr kumimoji="1" lang="zh-CN" altLang="en-US" dirty="0"/>
          </a:p>
        </p:txBody>
      </p:sp>
      <p:pic>
        <p:nvPicPr>
          <p:cNvPr id="5" name="图片 4" descr="../屏幕快照%202016-03-07%20下午9.59.5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6825" y="1010658"/>
            <a:ext cx="9585161" cy="5137894"/>
          </a:xfrm>
          <a:prstGeom prst="rect">
            <a:avLst/>
          </a:prstGeom>
          <a:noFill/>
          <a:ln>
            <a:noFill/>
          </a:ln>
        </p:spPr>
      </p:pic>
    </p:spTree>
    <p:extLst>
      <p:ext uri="{BB962C8B-B14F-4D97-AF65-F5344CB8AC3E}">
        <p14:creationId xmlns:p14="http://schemas.microsoft.com/office/powerpoint/2010/main" val="1760606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6</a:t>
            </a:r>
            <a:r>
              <a:rPr lang="zh-CN" altLang="zh-CN" dirty="0"/>
              <a:t>）在如图</a:t>
            </a:r>
            <a:r>
              <a:rPr lang="en-US" altLang="zh-CN" dirty="0"/>
              <a:t>1.58</a:t>
            </a:r>
            <a:r>
              <a:rPr lang="zh-CN" altLang="zh-CN" dirty="0"/>
              <a:t>的下载界面中根据个人计算机硬件和操作系统类型选择适合的安装文件，下面以</a:t>
            </a:r>
            <a:r>
              <a:rPr lang="en-US" altLang="zh-CN" dirty="0"/>
              <a:t>windows</a:t>
            </a:r>
            <a:r>
              <a:rPr lang="zh-CN" altLang="zh-CN" dirty="0"/>
              <a:t>系统为例进行讲解。计算机没有安装过</a:t>
            </a:r>
            <a:r>
              <a:rPr lang="en-US" altLang="zh-CN" dirty="0" err="1"/>
              <a:t>Virtualbox</a:t>
            </a:r>
            <a:r>
              <a:rPr lang="zh-CN" altLang="zh-CN" dirty="0"/>
              <a:t>的用户建议下载</a:t>
            </a:r>
            <a:r>
              <a:rPr lang="en-US" altLang="zh-CN" dirty="0"/>
              <a:t>with </a:t>
            </a:r>
            <a:r>
              <a:rPr lang="en-US" altLang="zh-CN" dirty="0" err="1"/>
              <a:t>Virtualbox</a:t>
            </a:r>
            <a:r>
              <a:rPr lang="zh-CN" altLang="zh-CN" dirty="0"/>
              <a:t>版本，如图</a:t>
            </a:r>
            <a:r>
              <a:rPr lang="en-US" altLang="zh-CN" dirty="0"/>
              <a:t>1.58</a:t>
            </a:r>
            <a:r>
              <a:rPr lang="zh-CN" altLang="zh-CN" dirty="0"/>
              <a:t>所示单击</a:t>
            </a:r>
            <a:r>
              <a:rPr lang="en-US" altLang="zh-CN" dirty="0"/>
              <a:t>Download for Windows</a:t>
            </a:r>
            <a:r>
              <a:rPr lang="zh-CN" altLang="zh-CN" dirty="0"/>
              <a:t>按钮完成下载。</a:t>
            </a:r>
            <a:endParaRPr kumimoji="1" lang="zh-CN" altLang="en-US" dirty="0"/>
          </a:p>
        </p:txBody>
      </p:sp>
      <p:pic>
        <p:nvPicPr>
          <p:cNvPr id="4" name="图片 3" descr="../屏幕快照%202016-03-07%20下午10.07.2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5595" y="1231373"/>
            <a:ext cx="10096654" cy="4980239"/>
          </a:xfrm>
          <a:prstGeom prst="rect">
            <a:avLst/>
          </a:prstGeom>
          <a:noFill/>
          <a:ln>
            <a:noFill/>
          </a:ln>
        </p:spPr>
      </p:pic>
    </p:spTree>
    <p:extLst>
      <p:ext uri="{BB962C8B-B14F-4D97-AF65-F5344CB8AC3E}">
        <p14:creationId xmlns:p14="http://schemas.microsoft.com/office/powerpoint/2010/main" val="5999708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1.4.5</a:t>
            </a:r>
            <a:r>
              <a:rPr lang="zh-CN" altLang="zh-CN" dirty="0"/>
              <a:t>安装</a:t>
            </a:r>
            <a:r>
              <a:rPr lang="en-US" altLang="zh-CN" dirty="0" err="1"/>
              <a:t>Genymotion</a:t>
            </a:r>
            <a:r>
              <a:rPr lang="zh-CN" altLang="zh-CN" dirty="0"/>
              <a:t>模拟器</a:t>
            </a:r>
            <a:endParaRPr kumimoji="1" lang="zh-CN" altLang="en-US" dirty="0"/>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）双击运行下载的</a:t>
            </a:r>
            <a:r>
              <a:rPr lang="en-US" altLang="zh-CN" dirty="0" err="1"/>
              <a:t>Genymotion</a:t>
            </a:r>
            <a:r>
              <a:rPr lang="zh-CN" altLang="zh-CN" dirty="0"/>
              <a:t>安装文件</a:t>
            </a:r>
            <a:r>
              <a:rPr lang="en-US" altLang="zh-CN" dirty="0"/>
              <a:t>,</a:t>
            </a:r>
            <a:r>
              <a:rPr lang="zh-CN" altLang="zh-CN" dirty="0"/>
              <a:t>选择中文语言并点击</a:t>
            </a:r>
            <a:r>
              <a:rPr lang="en-US" altLang="zh-CN" dirty="0"/>
              <a:t>Next</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4309252" y="2816860"/>
            <a:ext cx="3258185" cy="2519680"/>
          </a:xfrm>
          <a:prstGeom prst="rect">
            <a:avLst/>
          </a:prstGeom>
          <a:noFill/>
          <a:ln>
            <a:noFill/>
          </a:ln>
        </p:spPr>
      </p:pic>
    </p:spTree>
    <p:extLst>
      <p:ext uri="{BB962C8B-B14F-4D97-AF65-F5344CB8AC3E}">
        <p14:creationId xmlns:p14="http://schemas.microsoft.com/office/powerpoint/2010/main" val="6084578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2</a:t>
            </a:r>
            <a:r>
              <a:rPr lang="zh-CN" altLang="zh-CN" dirty="0"/>
              <a:t>）可更改安装路径，点击浏览</a:t>
            </a:r>
            <a:r>
              <a:rPr lang="en-US" altLang="zh-CN" dirty="0"/>
              <a:t>Browse..</a:t>
            </a:r>
            <a:r>
              <a:rPr lang="zh-CN" altLang="zh-CN" dirty="0"/>
              <a:t>按钮，软件默认的路径为“</a:t>
            </a:r>
            <a:r>
              <a:rPr lang="en-US" altLang="zh-CN" dirty="0"/>
              <a:t>C:\Program Files\</a:t>
            </a:r>
            <a:r>
              <a:rPr lang="en-US" altLang="zh-CN" dirty="0" err="1"/>
              <a:t>Genymobile</a:t>
            </a:r>
            <a:r>
              <a:rPr lang="en-US" altLang="zh-CN" dirty="0"/>
              <a:t>\</a:t>
            </a:r>
            <a:r>
              <a:rPr lang="en-US" altLang="zh-CN" dirty="0" err="1"/>
              <a:t>Genymotion</a:t>
            </a:r>
            <a:r>
              <a:rPr lang="zh-CN" altLang="zh-CN" dirty="0"/>
              <a:t>”，然后单击</a:t>
            </a:r>
            <a:r>
              <a:rPr lang="en-US" altLang="zh-CN" dirty="0"/>
              <a:t>Next</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473679" y="1018276"/>
            <a:ext cx="6600487" cy="5114509"/>
          </a:xfrm>
          <a:prstGeom prst="rect">
            <a:avLst/>
          </a:prstGeom>
          <a:noFill/>
          <a:ln>
            <a:noFill/>
          </a:ln>
        </p:spPr>
      </p:pic>
    </p:spTree>
    <p:extLst>
      <p:ext uri="{BB962C8B-B14F-4D97-AF65-F5344CB8AC3E}">
        <p14:creationId xmlns:p14="http://schemas.microsoft.com/office/powerpoint/2010/main" val="17695587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smtClean="0"/>
              <a:t>（</a:t>
            </a:r>
            <a:r>
              <a:rPr lang="en-US" altLang="zh-CN" dirty="0"/>
              <a:t>3</a:t>
            </a:r>
            <a:r>
              <a:rPr lang="zh-CN" altLang="zh-CN" dirty="0"/>
              <a:t>）在弹出框选择是否创建快捷菜单</a:t>
            </a:r>
            <a:r>
              <a:rPr lang="en-US" altLang="zh-CN" dirty="0"/>
              <a:t>“Don't create a Start Menu folder”</a:t>
            </a:r>
            <a:r>
              <a:rPr lang="zh-CN" altLang="zh-CN" dirty="0"/>
              <a:t>，然后点击</a:t>
            </a:r>
            <a:r>
              <a:rPr lang="en-US" altLang="zh-CN" dirty="0"/>
              <a:t>Next</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807784" y="485490"/>
            <a:ext cx="9406748" cy="5808191"/>
          </a:xfrm>
          <a:prstGeom prst="rect">
            <a:avLst/>
          </a:prstGeom>
          <a:noFill/>
          <a:ln>
            <a:noFill/>
          </a:ln>
        </p:spPr>
      </p:pic>
    </p:spTree>
    <p:extLst>
      <p:ext uri="{BB962C8B-B14F-4D97-AF65-F5344CB8AC3E}">
        <p14:creationId xmlns:p14="http://schemas.microsoft.com/office/powerpoint/2010/main" val="472631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4</a:t>
            </a:r>
            <a:r>
              <a:rPr lang="zh-CN" altLang="zh-CN" dirty="0"/>
              <a:t>）在弹出框选择是否创建桌面快捷方式</a:t>
            </a:r>
            <a:r>
              <a:rPr lang="en-US" altLang="zh-CN" dirty="0"/>
              <a:t>“Create a desktop icon”</a:t>
            </a:r>
            <a:r>
              <a:rPr lang="zh-CN" altLang="zh-CN" dirty="0"/>
              <a:t>，点击</a:t>
            </a:r>
            <a:r>
              <a:rPr lang="en-US" altLang="zh-CN" dirty="0"/>
              <a:t>Next--&gt;Install--&gt;Finish</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016480" y="1232513"/>
            <a:ext cx="7782900" cy="4994866"/>
          </a:xfrm>
          <a:prstGeom prst="rect">
            <a:avLst/>
          </a:prstGeom>
          <a:noFill/>
          <a:ln>
            <a:noFill/>
          </a:ln>
        </p:spPr>
      </p:pic>
    </p:spTree>
    <p:extLst>
      <p:ext uri="{BB962C8B-B14F-4D97-AF65-F5344CB8AC3E}">
        <p14:creationId xmlns:p14="http://schemas.microsoft.com/office/powerpoint/2010/main" val="21288418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5</a:t>
            </a:r>
            <a:r>
              <a:rPr lang="zh-CN" altLang="zh-CN" dirty="0"/>
              <a:t>）在安装完</a:t>
            </a:r>
            <a:r>
              <a:rPr lang="en-US" altLang="zh-CN" dirty="0" err="1"/>
              <a:t>Genymotion</a:t>
            </a:r>
            <a:r>
              <a:rPr lang="zh-CN" altLang="zh-CN" dirty="0"/>
              <a:t>后</a:t>
            </a:r>
            <a:r>
              <a:rPr lang="en-US" altLang="zh-CN" dirty="0"/>
              <a:t>,</a:t>
            </a:r>
            <a:r>
              <a:rPr lang="zh-CN" altLang="zh-CN" dirty="0"/>
              <a:t>会继续安装</a:t>
            </a:r>
            <a:r>
              <a:rPr lang="en-US" altLang="zh-CN" dirty="0" err="1"/>
              <a:t>VirtualBox</a:t>
            </a:r>
            <a:r>
              <a:rPr lang="zh-CN" altLang="zh-CN" dirty="0"/>
              <a:t>。在</a:t>
            </a:r>
            <a:r>
              <a:rPr lang="en-US" altLang="zh-CN" dirty="0" err="1"/>
              <a:t>VirtualBox</a:t>
            </a:r>
            <a:r>
              <a:rPr lang="zh-CN" altLang="zh-CN" dirty="0"/>
              <a:t>安装界面，点击</a:t>
            </a:r>
            <a:r>
              <a:rPr lang="en-US" altLang="zh-CN" dirty="0"/>
              <a:t>Next</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880052" y="1144401"/>
            <a:ext cx="5262212" cy="4972619"/>
          </a:xfrm>
          <a:prstGeom prst="rect">
            <a:avLst/>
          </a:prstGeom>
          <a:noFill/>
          <a:ln>
            <a:noFill/>
          </a:ln>
        </p:spPr>
      </p:pic>
    </p:spTree>
    <p:extLst>
      <p:ext uri="{BB962C8B-B14F-4D97-AF65-F5344CB8AC3E}">
        <p14:creationId xmlns:p14="http://schemas.microsoft.com/office/powerpoint/2010/main" val="2205689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6</a:t>
            </a:r>
            <a:r>
              <a:rPr lang="zh-CN" altLang="zh-CN" dirty="0"/>
              <a:t>）点击浏览</a:t>
            </a:r>
            <a:r>
              <a:rPr lang="en-US" altLang="zh-CN" dirty="0"/>
              <a:t>Browse..</a:t>
            </a:r>
            <a:r>
              <a:rPr lang="zh-CN" altLang="zh-CN" dirty="0"/>
              <a:t>按钮以更改</a:t>
            </a:r>
            <a:r>
              <a:rPr lang="en-US" altLang="zh-CN" dirty="0"/>
              <a:t>Location</a:t>
            </a:r>
            <a:r>
              <a:rPr lang="zh-CN" altLang="zh-CN" dirty="0"/>
              <a:t>的地址，</a:t>
            </a:r>
            <a:r>
              <a:rPr lang="en-US" altLang="zh-CN" dirty="0" err="1"/>
              <a:t>VirtualBox</a:t>
            </a:r>
            <a:r>
              <a:rPr lang="zh-CN" altLang="zh-CN" dirty="0"/>
              <a:t>软件默认路径为“</a:t>
            </a:r>
            <a:r>
              <a:rPr lang="en-US" altLang="zh-CN" dirty="0"/>
              <a:t>C:\Program Files\Oracle\</a:t>
            </a:r>
            <a:r>
              <a:rPr lang="en-US" altLang="zh-CN" dirty="0" err="1"/>
              <a:t>VirtualBox</a:t>
            </a:r>
            <a:r>
              <a:rPr lang="en-US" altLang="zh-CN" dirty="0"/>
              <a:t>\</a:t>
            </a:r>
            <a:r>
              <a:rPr lang="zh-CN" altLang="zh-CN" dirty="0"/>
              <a:t>”，然后</a:t>
            </a:r>
            <a:r>
              <a:rPr lang="en-US" altLang="zh-CN" dirty="0"/>
              <a:t>Next</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280913" y="1002511"/>
            <a:ext cx="6651363" cy="4720372"/>
          </a:xfrm>
          <a:prstGeom prst="rect">
            <a:avLst/>
          </a:prstGeom>
          <a:noFill/>
          <a:ln>
            <a:noFill/>
          </a:ln>
        </p:spPr>
      </p:pic>
    </p:spTree>
    <p:extLst>
      <p:ext uri="{BB962C8B-B14F-4D97-AF65-F5344CB8AC3E}">
        <p14:creationId xmlns:p14="http://schemas.microsoft.com/office/powerpoint/2010/main" val="5455511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smtClean="0"/>
              <a:t>（</a:t>
            </a:r>
            <a:r>
              <a:rPr lang="en-US" altLang="zh-CN" dirty="0"/>
              <a:t>7</a:t>
            </a:r>
            <a:r>
              <a:rPr lang="zh-CN" altLang="zh-CN" dirty="0"/>
              <a:t>）然后询问是否现在安装</a:t>
            </a:r>
            <a:r>
              <a:rPr lang="en-US" altLang="zh-CN" dirty="0"/>
              <a:t>,</a:t>
            </a:r>
            <a:r>
              <a:rPr lang="zh-CN" altLang="zh-CN" dirty="0"/>
              <a:t>选择</a:t>
            </a:r>
            <a:r>
              <a:rPr lang="en-US" altLang="zh-CN" dirty="0"/>
              <a:t>yes</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478657" y="624138"/>
            <a:ext cx="8115771" cy="5713599"/>
          </a:xfrm>
          <a:prstGeom prst="rect">
            <a:avLst/>
          </a:prstGeom>
          <a:noFill/>
          <a:ln>
            <a:noFill/>
          </a:ln>
        </p:spPr>
      </p:pic>
    </p:spTree>
    <p:extLst>
      <p:ext uri="{BB962C8B-B14F-4D97-AF65-F5344CB8AC3E}">
        <p14:creationId xmlns:p14="http://schemas.microsoft.com/office/powerpoint/2010/main" val="14700016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8</a:t>
            </a:r>
            <a:r>
              <a:rPr lang="zh-CN" altLang="zh-CN" dirty="0"/>
              <a:t>）单击</a:t>
            </a:r>
            <a:r>
              <a:rPr lang="en-US" altLang="zh-CN" dirty="0"/>
              <a:t>Install</a:t>
            </a:r>
            <a:r>
              <a:rPr lang="zh-CN" altLang="zh-CN" dirty="0"/>
              <a:t>开始安装，然后单击</a:t>
            </a:r>
            <a:r>
              <a:rPr lang="en-US" altLang="zh-CN" dirty="0"/>
              <a:t>Finish</a:t>
            </a:r>
            <a:r>
              <a:rPr lang="zh-CN" altLang="zh-CN" dirty="0"/>
              <a:t>按钮完成安装。</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280913" y="869906"/>
            <a:ext cx="6304521" cy="5010632"/>
          </a:xfrm>
          <a:prstGeom prst="rect">
            <a:avLst/>
          </a:prstGeom>
          <a:noFill/>
          <a:ln>
            <a:noFill/>
          </a:ln>
        </p:spPr>
      </p:pic>
    </p:spTree>
    <p:extLst>
      <p:ext uri="{BB962C8B-B14F-4D97-AF65-F5344CB8AC3E}">
        <p14:creationId xmlns:p14="http://schemas.microsoft.com/office/powerpoint/2010/main" val="1665083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 1.1.2 Android</a:t>
            </a:r>
            <a:r>
              <a:rPr lang="zh-CN" altLang="zh-CN" b="1" dirty="0"/>
              <a:t>操作系统的功能</a:t>
            </a:r>
            <a:endParaRPr kumimoji="1" lang="zh-CN" altLang="en-US" dirty="0"/>
          </a:p>
        </p:txBody>
      </p:sp>
      <p:sp>
        <p:nvSpPr>
          <p:cNvPr id="3" name="内容占位符 2"/>
          <p:cNvSpPr>
            <a:spLocks noGrp="1"/>
          </p:cNvSpPr>
          <p:nvPr>
            <p:ph idx="1"/>
          </p:nvPr>
        </p:nvSpPr>
        <p:spPr>
          <a:xfrm>
            <a:off x="1371600" y="1418897"/>
            <a:ext cx="9601200" cy="5202620"/>
          </a:xfrm>
        </p:spPr>
        <p:txBody>
          <a:bodyPr>
            <a:normAutofit fontScale="92500" lnSpcReduction="20000"/>
          </a:bodyPr>
          <a:lstStyle/>
          <a:p>
            <a:pPr lvl="0"/>
            <a:r>
              <a:rPr lang="zh-CN" altLang="zh-CN" dirty="0"/>
              <a:t>硬件支持：</a:t>
            </a:r>
          </a:p>
          <a:p>
            <a:pPr marL="0" indent="0">
              <a:buNone/>
            </a:pPr>
            <a:r>
              <a:rPr lang="en-US" altLang="zh-CN" dirty="0"/>
              <a:t>Android</a:t>
            </a:r>
            <a:r>
              <a:rPr lang="zh-CN" altLang="zh-CN" dirty="0"/>
              <a:t>操作系统支持识别并且使用视频</a:t>
            </a:r>
            <a:r>
              <a:rPr lang="en-US" altLang="zh-CN" dirty="0"/>
              <a:t>/</a:t>
            </a:r>
            <a:r>
              <a:rPr lang="zh-CN" altLang="zh-CN" dirty="0"/>
              <a:t>照片摄像头、多点电容</a:t>
            </a:r>
            <a:r>
              <a:rPr lang="en-US" altLang="zh-CN" dirty="0"/>
              <a:t>/</a:t>
            </a:r>
            <a:r>
              <a:rPr lang="zh-CN" altLang="zh-CN" dirty="0"/>
              <a:t>电阻触屏、</a:t>
            </a:r>
            <a:r>
              <a:rPr lang="en-US" altLang="zh-CN" dirty="0"/>
              <a:t>GPS</a:t>
            </a:r>
            <a:r>
              <a:rPr lang="zh-CN" altLang="zh-CN" dirty="0"/>
              <a:t>，加速计、陀螺仪、气压计、磁力仪</a:t>
            </a:r>
            <a:r>
              <a:rPr lang="en-US" altLang="zh-CN" dirty="0"/>
              <a:t>(</a:t>
            </a:r>
            <a:r>
              <a:rPr lang="zh-CN" altLang="zh-CN" dirty="0"/>
              <a:t>高斯计</a:t>
            </a:r>
            <a:r>
              <a:rPr lang="en-US" altLang="zh-CN" dirty="0"/>
              <a:t>)</a:t>
            </a:r>
            <a:r>
              <a:rPr lang="zh-CN" altLang="zh-CN" dirty="0"/>
              <a:t>、键盘、鼠标、</a:t>
            </a:r>
            <a:r>
              <a:rPr lang="en-US" altLang="zh-CN" dirty="0"/>
              <a:t>USB Disk</a:t>
            </a:r>
            <a:r>
              <a:rPr lang="zh-CN" altLang="zh-CN" dirty="0"/>
              <a:t>、专用的游戏控制器、体感控制器、游戏手把、蓝牙设备、无线设备、感应和压力感测器、温度计，加速</a:t>
            </a:r>
            <a:r>
              <a:rPr lang="en-US" altLang="zh-CN" dirty="0"/>
              <a:t>2D</a:t>
            </a:r>
            <a:r>
              <a:rPr lang="zh-CN" altLang="zh-CN" dirty="0"/>
              <a:t>位位块传输（硬件方向，缩放，像素格式转换）和</a:t>
            </a:r>
            <a:r>
              <a:rPr lang="en-US" altLang="zh-CN" dirty="0"/>
              <a:t>3D</a:t>
            </a:r>
            <a:r>
              <a:rPr lang="zh-CN" altLang="zh-CN" dirty="0"/>
              <a:t>图形加速。</a:t>
            </a:r>
          </a:p>
          <a:p>
            <a:pPr lvl="0"/>
            <a:r>
              <a:rPr lang="zh-CN" altLang="zh-CN" dirty="0"/>
              <a:t>多点触控：</a:t>
            </a:r>
          </a:p>
          <a:p>
            <a:pPr marL="0" indent="0">
              <a:buNone/>
            </a:pPr>
            <a:r>
              <a:rPr lang="en-US" altLang="zh-CN" dirty="0"/>
              <a:t>Android</a:t>
            </a:r>
            <a:r>
              <a:rPr lang="zh-CN" altLang="zh-CN" dirty="0"/>
              <a:t>支持本地的多点触控，在最初的</a:t>
            </a:r>
            <a:r>
              <a:rPr lang="en-US" altLang="zh-CN" dirty="0"/>
              <a:t>HTC Hero</a:t>
            </a:r>
            <a:r>
              <a:rPr lang="zh-CN" altLang="zh-CN" dirty="0"/>
              <a:t>智能手机上即有这个功能。该功能是内核级别（为了避免对苹果公司的触屏技术造成侵权）。</a:t>
            </a:r>
          </a:p>
          <a:p>
            <a:pPr lvl="0"/>
            <a:r>
              <a:rPr lang="zh-CN" altLang="zh-CN" dirty="0"/>
              <a:t>蓝牙：</a:t>
            </a:r>
          </a:p>
          <a:p>
            <a:pPr marL="0" indent="0">
              <a:buNone/>
            </a:pPr>
            <a:r>
              <a:rPr lang="en-US" altLang="zh-CN" dirty="0"/>
              <a:t>Android</a:t>
            </a:r>
            <a:r>
              <a:rPr lang="zh-CN" altLang="zh-CN" dirty="0"/>
              <a:t>支持</a:t>
            </a:r>
            <a:r>
              <a:rPr lang="en-US" altLang="zh-CN" dirty="0"/>
              <a:t>A2DP</a:t>
            </a:r>
            <a:r>
              <a:rPr lang="zh-CN" altLang="zh-CN" dirty="0"/>
              <a:t>、</a:t>
            </a:r>
            <a:r>
              <a:rPr lang="en-US" altLang="zh-CN" dirty="0"/>
              <a:t>AVRCP</a:t>
            </a:r>
            <a:r>
              <a:rPr lang="zh-CN" altLang="zh-CN" dirty="0"/>
              <a:t>、发送文件（</a:t>
            </a:r>
            <a:r>
              <a:rPr lang="en-US" altLang="zh-CN" dirty="0"/>
              <a:t>OPP</a:t>
            </a:r>
            <a:r>
              <a:rPr lang="zh-CN" altLang="zh-CN" dirty="0"/>
              <a:t>）、访问电话簿（</a:t>
            </a:r>
            <a:r>
              <a:rPr lang="en-US" altLang="zh-CN" dirty="0"/>
              <a:t>PBAP</a:t>
            </a:r>
            <a:r>
              <a:rPr lang="zh-CN" altLang="zh-CN" dirty="0"/>
              <a:t>）、语音调用和方送智能手机之间的联系。同时支持键盘，鼠标和摇杆（</a:t>
            </a:r>
            <a:r>
              <a:rPr lang="en-US" altLang="zh-CN" dirty="0"/>
              <a:t>HID</a:t>
            </a:r>
            <a:r>
              <a:rPr lang="zh-CN" altLang="zh-CN" dirty="0"/>
              <a:t>）</a:t>
            </a:r>
            <a:r>
              <a:rPr lang="zh-CN" altLang="zh-CN" dirty="0" smtClean="0"/>
              <a:t>。</a:t>
            </a:r>
            <a:endParaRPr lang="en-US" altLang="zh-CN" dirty="0" smtClean="0"/>
          </a:p>
          <a:p>
            <a:pPr lvl="0"/>
            <a:r>
              <a:rPr lang="zh-CN" altLang="zh-CN" dirty="0"/>
              <a:t>多任务处理：</a:t>
            </a:r>
          </a:p>
          <a:p>
            <a:pPr marL="0" indent="0">
              <a:buNone/>
            </a:pPr>
            <a:r>
              <a:rPr lang="en-US" altLang="zh-CN" dirty="0"/>
              <a:t>Android</a:t>
            </a:r>
            <a:r>
              <a:rPr lang="zh-CN" altLang="zh-CN" dirty="0"/>
              <a:t>操作系统支持本地的多任务处理。</a:t>
            </a:r>
          </a:p>
          <a:p>
            <a:pPr lvl="0"/>
            <a:r>
              <a:rPr lang="zh-CN" altLang="zh-CN" dirty="0"/>
              <a:t>语音功能：</a:t>
            </a:r>
          </a:p>
          <a:p>
            <a:pPr marL="0" indent="0">
              <a:buNone/>
            </a:pPr>
            <a:r>
              <a:rPr lang="zh-CN" altLang="zh-CN" dirty="0"/>
              <a:t>除了支持普通的电话通话之外，</a:t>
            </a:r>
            <a:r>
              <a:rPr lang="en-US" altLang="zh-CN" dirty="0"/>
              <a:t>Android</a:t>
            </a:r>
            <a:r>
              <a:rPr lang="zh-CN" altLang="zh-CN" dirty="0"/>
              <a:t>操作系统从最初的版本开始就支持使用语音操作来使用</a:t>
            </a:r>
            <a:r>
              <a:rPr lang="en-US" altLang="zh-CN" dirty="0"/>
              <a:t>Google</a:t>
            </a:r>
            <a:r>
              <a:rPr lang="zh-CN" altLang="zh-CN" dirty="0"/>
              <a:t>进行网页搜索等功能。而从</a:t>
            </a:r>
            <a:r>
              <a:rPr lang="en-US" altLang="zh-CN" dirty="0"/>
              <a:t>Android 2.2</a:t>
            </a:r>
            <a:r>
              <a:rPr lang="zh-CN" altLang="zh-CN" dirty="0"/>
              <a:t>开始，语音功能还可以用来输入文字、语音导航等功能。</a:t>
            </a:r>
          </a:p>
          <a:p>
            <a:pPr marL="0" indent="0">
              <a:buNone/>
            </a:pPr>
            <a:endParaRPr kumimoji="1" lang="zh-CN" altLang="en-US" dirty="0"/>
          </a:p>
        </p:txBody>
      </p:sp>
    </p:spTree>
    <p:extLst>
      <p:ext uri="{BB962C8B-B14F-4D97-AF65-F5344CB8AC3E}">
        <p14:creationId xmlns:p14="http://schemas.microsoft.com/office/powerpoint/2010/main" val="13562507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1.4.6 </a:t>
            </a:r>
            <a:r>
              <a:rPr lang="zh-CN" altLang="zh-CN" dirty="0"/>
              <a:t>使用</a:t>
            </a:r>
            <a:r>
              <a:rPr lang="en-US" altLang="zh-CN" dirty="0" err="1"/>
              <a:t>Genymotion</a:t>
            </a:r>
            <a:r>
              <a:rPr lang="zh-CN" altLang="zh-CN" dirty="0"/>
              <a:t>模拟器</a:t>
            </a:r>
            <a:endParaRPr kumimoji="1" lang="zh-CN" altLang="en-US" dirty="0"/>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）第一次进入</a:t>
            </a:r>
            <a:r>
              <a:rPr lang="en-US" altLang="zh-CN" dirty="0" err="1"/>
              <a:t>Genymotion</a:t>
            </a:r>
            <a:r>
              <a:rPr lang="en-US" altLang="zh-CN" dirty="0"/>
              <a:t>,</a:t>
            </a:r>
            <a:r>
              <a:rPr lang="zh-CN" altLang="zh-CN" dirty="0"/>
              <a:t>系统会检查你是否有安卓虚拟设备。如果没有安装则会弹出对话框，询问你是否现在添加一个虚拟设备</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917128" y="2991528"/>
            <a:ext cx="5605244" cy="3866471"/>
          </a:xfrm>
          <a:prstGeom prst="rect">
            <a:avLst/>
          </a:prstGeom>
          <a:noFill/>
          <a:ln>
            <a:noFill/>
          </a:ln>
        </p:spPr>
      </p:pic>
    </p:spTree>
    <p:extLst>
      <p:ext uri="{BB962C8B-B14F-4D97-AF65-F5344CB8AC3E}">
        <p14:creationId xmlns:p14="http://schemas.microsoft.com/office/powerpoint/2010/main" val="8431599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2</a:t>
            </a:r>
            <a:r>
              <a:rPr lang="zh-CN" altLang="zh-CN" dirty="0"/>
              <a:t>）创建一个新的虚拟设备</a:t>
            </a:r>
            <a:r>
              <a:rPr lang="en-US" altLang="zh-CN" dirty="0"/>
              <a:t>“Create a new virtual device”</a:t>
            </a:r>
            <a:r>
              <a:rPr lang="zh-CN" altLang="zh-CN" dirty="0"/>
              <a:t>。需要你输入用户名和密码验证。如：</a:t>
            </a:r>
            <a:r>
              <a:rPr lang="en-US" altLang="zh-CN" dirty="0" err="1"/>
              <a:t>qq</a:t>
            </a:r>
            <a:r>
              <a:rPr lang="zh-CN" altLang="zh-CN" dirty="0"/>
              <a:t>邮箱</a:t>
            </a:r>
            <a:r>
              <a:rPr lang="en-US" altLang="zh-CN" dirty="0"/>
              <a:t>*******@</a:t>
            </a:r>
            <a:r>
              <a:rPr lang="en-US" altLang="zh-CN" dirty="0" err="1"/>
              <a:t>qq.com</a:t>
            </a:r>
            <a:r>
              <a:rPr lang="en-US" altLang="zh-CN" dirty="0"/>
              <a:t>(</a:t>
            </a:r>
            <a:r>
              <a:rPr lang="zh-CN" altLang="zh-CN" dirty="0"/>
              <a:t>注意</a:t>
            </a:r>
            <a:r>
              <a:rPr lang="en-US" altLang="zh-CN" dirty="0"/>
              <a:t>:</a:t>
            </a:r>
            <a:r>
              <a:rPr lang="zh-CN" altLang="zh-CN" dirty="0"/>
              <a:t>如果验证不通过</a:t>
            </a:r>
            <a:r>
              <a:rPr lang="en-US" altLang="zh-CN" dirty="0"/>
              <a:t>,</a:t>
            </a:r>
            <a:r>
              <a:rPr lang="zh-CN" altLang="zh-CN" dirty="0"/>
              <a:t>请到邮箱确认是否已经验证过</a:t>
            </a:r>
            <a:r>
              <a:rPr lang="en-US" altLang="zh-CN" dirty="0"/>
              <a:t>)</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173878" y="1083900"/>
            <a:ext cx="8625501" cy="5584913"/>
          </a:xfrm>
          <a:prstGeom prst="rect">
            <a:avLst/>
          </a:prstGeom>
          <a:noFill/>
          <a:ln>
            <a:noFill/>
          </a:ln>
        </p:spPr>
      </p:pic>
    </p:spTree>
    <p:extLst>
      <p:ext uri="{BB962C8B-B14F-4D97-AF65-F5344CB8AC3E}">
        <p14:creationId xmlns:p14="http://schemas.microsoft.com/office/powerpoint/2010/main" val="1196291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3</a:t>
            </a:r>
            <a:r>
              <a:rPr lang="zh-CN" altLang="zh-CN" dirty="0"/>
              <a:t>）验证成功后，可以看到有很多虚拟设备</a:t>
            </a:r>
            <a:r>
              <a:rPr lang="en-US" altLang="zh-CN" dirty="0"/>
              <a:t>,</a:t>
            </a:r>
            <a:r>
              <a:rPr lang="zh-CN" altLang="zh-CN" dirty="0"/>
              <a:t>如</a:t>
            </a:r>
            <a:r>
              <a:rPr lang="en-US" altLang="zh-CN" dirty="0"/>
              <a:t>:Samsung Galaxy S3,S4</a:t>
            </a:r>
            <a:r>
              <a:rPr lang="zh-CN" altLang="zh-CN" dirty="0"/>
              <a:t>等。选择想添加的虚拟设备，选择后点击</a:t>
            </a:r>
            <a:r>
              <a:rPr lang="en-US" altLang="zh-CN" dirty="0"/>
              <a:t>Next</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615313" y="926245"/>
            <a:ext cx="7474618" cy="5584913"/>
          </a:xfrm>
          <a:prstGeom prst="rect">
            <a:avLst/>
          </a:prstGeom>
          <a:noFill/>
          <a:ln>
            <a:noFill/>
          </a:ln>
        </p:spPr>
      </p:pic>
    </p:spTree>
    <p:extLst>
      <p:ext uri="{BB962C8B-B14F-4D97-AF65-F5344CB8AC3E}">
        <p14:creationId xmlns:p14="http://schemas.microsoft.com/office/powerpoint/2010/main" val="13263624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4</a:t>
            </a:r>
            <a:r>
              <a:rPr lang="zh-CN" altLang="zh-CN" dirty="0"/>
              <a:t>）下载安装</a:t>
            </a:r>
            <a:r>
              <a:rPr lang="en-US" altLang="zh-CN" dirty="0"/>
              <a:t>,</a:t>
            </a:r>
            <a:r>
              <a:rPr lang="zh-CN" altLang="zh-CN" dirty="0"/>
              <a:t>等到下载到</a:t>
            </a:r>
            <a:r>
              <a:rPr lang="en-US" altLang="zh-CN" dirty="0"/>
              <a:t>100%.</a:t>
            </a:r>
            <a:r>
              <a:rPr lang="zh-CN" altLang="zh-CN" dirty="0"/>
              <a:t>点击</a:t>
            </a:r>
            <a:r>
              <a:rPr lang="en-US" altLang="zh-CN" dirty="0"/>
              <a:t>Finish</a:t>
            </a:r>
            <a:r>
              <a:rPr lang="zh-CN" altLang="zh-CN" dirty="0"/>
              <a:t>按钮</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946143" y="815887"/>
            <a:ext cx="9263140" cy="5553382"/>
          </a:xfrm>
          <a:prstGeom prst="rect">
            <a:avLst/>
          </a:prstGeom>
          <a:noFill/>
          <a:ln>
            <a:noFill/>
          </a:ln>
        </p:spPr>
      </p:pic>
    </p:spTree>
    <p:extLst>
      <p:ext uri="{BB962C8B-B14F-4D97-AF65-F5344CB8AC3E}">
        <p14:creationId xmlns:p14="http://schemas.microsoft.com/office/powerpoint/2010/main" val="1293390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5</a:t>
            </a:r>
            <a:r>
              <a:rPr lang="zh-CN" altLang="zh-CN" dirty="0"/>
              <a:t>）回到主窗口，选择一个我们已经添加的模拟器，点击启动按钮启动模拟器。</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167156" y="863183"/>
            <a:ext cx="8222320" cy="5647975"/>
          </a:xfrm>
          <a:prstGeom prst="rect">
            <a:avLst/>
          </a:prstGeom>
          <a:noFill/>
          <a:ln>
            <a:noFill/>
          </a:ln>
        </p:spPr>
      </p:pic>
    </p:spTree>
    <p:extLst>
      <p:ext uri="{BB962C8B-B14F-4D97-AF65-F5344CB8AC3E}">
        <p14:creationId xmlns:p14="http://schemas.microsoft.com/office/powerpoint/2010/main" val="11908603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7</a:t>
            </a:r>
            <a:r>
              <a:rPr lang="zh-CN" altLang="zh-CN" dirty="0"/>
              <a:t>）启动</a:t>
            </a:r>
            <a:r>
              <a:rPr lang="zh-CN" altLang="zh-CN" dirty="0" smtClean="0"/>
              <a:t>虚拟机</a:t>
            </a:r>
            <a:endParaRPr kumimoji="1"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8961" y="833370"/>
            <a:ext cx="3582626" cy="5693554"/>
          </a:xfrm>
          <a:prstGeom prst="rect">
            <a:avLst/>
          </a:prstGeom>
          <a:noFill/>
          <a:ln>
            <a:noFill/>
          </a:ln>
        </p:spPr>
      </p:pic>
    </p:spTree>
    <p:extLst>
      <p:ext uri="{BB962C8B-B14F-4D97-AF65-F5344CB8AC3E}">
        <p14:creationId xmlns:p14="http://schemas.microsoft.com/office/powerpoint/2010/main" val="2422956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1.4.7</a:t>
            </a:r>
            <a:r>
              <a:rPr lang="zh-CN" altLang="zh-CN" dirty="0"/>
              <a:t>给</a:t>
            </a:r>
            <a:r>
              <a:rPr lang="en-US" altLang="zh-CN" dirty="0"/>
              <a:t>Android Studio</a:t>
            </a:r>
            <a:r>
              <a:rPr lang="zh-CN" altLang="zh-CN" dirty="0"/>
              <a:t>安装</a:t>
            </a:r>
            <a:r>
              <a:rPr lang="en-US" altLang="zh-CN" dirty="0" err="1"/>
              <a:t>Genymotion</a:t>
            </a:r>
            <a:r>
              <a:rPr lang="zh-CN" altLang="zh-CN" dirty="0"/>
              <a:t>插件</a:t>
            </a:r>
            <a:endParaRPr kumimoji="1" lang="zh-CN" altLang="en-US" dirty="0"/>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）打开</a:t>
            </a:r>
            <a:r>
              <a:rPr lang="en-US" altLang="zh-CN" dirty="0"/>
              <a:t>Android Studio</a:t>
            </a:r>
            <a:r>
              <a:rPr lang="zh-CN" altLang="zh-CN" dirty="0"/>
              <a:t>，依次选择菜单项</a:t>
            </a:r>
            <a:r>
              <a:rPr lang="en-US" altLang="zh-CN" dirty="0" err="1"/>
              <a:t>File</a:t>
            </a:r>
            <a:r>
              <a:rPr lang="en-US" altLang="zh-CN" dirty="0" err="1">
                <a:sym typeface="Wingdings" charset="2"/>
              </a:rPr>
              <a:t></a:t>
            </a:r>
            <a:r>
              <a:rPr lang="en-US" altLang="zh-CN" dirty="0" err="1"/>
              <a:t>Settings</a:t>
            </a:r>
            <a:endParaRPr kumimoji="1" lang="zh-CN" altLang="en-US" dirty="0"/>
          </a:p>
        </p:txBody>
      </p:sp>
      <p:pic>
        <p:nvPicPr>
          <p:cNvPr id="4" name="图片 3" descr="../屏幕快照%202016-03-11%20下午3.06.08.png"/>
          <p:cNvPicPr/>
          <p:nvPr/>
        </p:nvPicPr>
        <p:blipFill>
          <a:blip r:embed="rId2">
            <a:extLst>
              <a:ext uri="{28A0092B-C50C-407E-A947-70E740481C1C}">
                <a14:useLocalDpi xmlns:a14="http://schemas.microsoft.com/office/drawing/2010/main" val="0"/>
              </a:ext>
            </a:extLst>
          </a:blip>
          <a:srcRect/>
          <a:stretch>
            <a:fillRect/>
          </a:stretch>
        </p:blipFill>
        <p:spPr bwMode="auto">
          <a:xfrm>
            <a:off x="4913981" y="2814243"/>
            <a:ext cx="2700764" cy="3649619"/>
          </a:xfrm>
          <a:prstGeom prst="rect">
            <a:avLst/>
          </a:prstGeom>
          <a:noFill/>
          <a:ln>
            <a:noFill/>
          </a:ln>
        </p:spPr>
      </p:pic>
    </p:spTree>
    <p:extLst>
      <p:ext uri="{BB962C8B-B14F-4D97-AF65-F5344CB8AC3E}">
        <p14:creationId xmlns:p14="http://schemas.microsoft.com/office/powerpoint/2010/main" val="2050342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2</a:t>
            </a:r>
            <a:r>
              <a:rPr lang="zh-CN" altLang="zh-CN" dirty="0"/>
              <a:t>）在打开的</a:t>
            </a:r>
            <a:r>
              <a:rPr lang="en-US" altLang="zh-CN" dirty="0"/>
              <a:t>Settings</a:t>
            </a:r>
            <a:r>
              <a:rPr lang="zh-CN" altLang="zh-CN" dirty="0"/>
              <a:t>对话框中找到</a:t>
            </a:r>
            <a:r>
              <a:rPr lang="en-US" altLang="zh-CN" dirty="0"/>
              <a:t>Plugs</a:t>
            </a:r>
            <a:r>
              <a:rPr lang="zh-CN" altLang="zh-CN" dirty="0"/>
              <a:t>设置项，单击右侧的</a:t>
            </a:r>
            <a:r>
              <a:rPr lang="en-US" altLang="zh-CN" dirty="0"/>
              <a:t>Browse repositories…</a:t>
            </a:r>
            <a:r>
              <a:rPr lang="zh-CN" altLang="zh-CN" dirty="0"/>
              <a:t>选项</a:t>
            </a:r>
            <a:endParaRPr kumimoji="1" lang="zh-CN" altLang="en-US" dirty="0"/>
          </a:p>
        </p:txBody>
      </p:sp>
      <p:pic>
        <p:nvPicPr>
          <p:cNvPr id="4" name="图片 3" descr="../屏幕快照%202016-03-11%20下午3.09.3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2833" y="834816"/>
            <a:ext cx="8983126" cy="5833998"/>
          </a:xfrm>
          <a:prstGeom prst="rect">
            <a:avLst/>
          </a:prstGeom>
          <a:noFill/>
          <a:ln>
            <a:noFill/>
          </a:ln>
        </p:spPr>
      </p:pic>
    </p:spTree>
    <p:extLst>
      <p:ext uri="{BB962C8B-B14F-4D97-AF65-F5344CB8AC3E}">
        <p14:creationId xmlns:p14="http://schemas.microsoft.com/office/powerpoint/2010/main" val="633204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3</a:t>
            </a:r>
            <a:r>
              <a:rPr lang="zh-CN" altLang="zh-CN" dirty="0"/>
              <a:t>）在搜索栏中输入</a:t>
            </a:r>
            <a:r>
              <a:rPr lang="en-US" altLang="zh-CN" dirty="0" err="1"/>
              <a:t>Genymotion</a:t>
            </a:r>
            <a:r>
              <a:rPr lang="zh-CN" altLang="zh-CN" dirty="0"/>
              <a:t>关键字，自动在右边的框中将显示已经搜索到的插件，单击</a:t>
            </a:r>
            <a:r>
              <a:rPr lang="en-US" altLang="zh-CN" dirty="0"/>
              <a:t>Install plugin</a:t>
            </a:r>
            <a:r>
              <a:rPr lang="zh-CN" altLang="zh-CN" dirty="0"/>
              <a:t>安装</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396369" y="973542"/>
            <a:ext cx="7772390" cy="5569147"/>
          </a:xfrm>
          <a:prstGeom prst="rect">
            <a:avLst/>
          </a:prstGeom>
          <a:noFill/>
          <a:ln>
            <a:noFill/>
          </a:ln>
        </p:spPr>
      </p:pic>
    </p:spTree>
    <p:extLst>
      <p:ext uri="{BB962C8B-B14F-4D97-AF65-F5344CB8AC3E}">
        <p14:creationId xmlns:p14="http://schemas.microsoft.com/office/powerpoint/2010/main" val="1493434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5117" y="110359"/>
            <a:ext cx="10752083" cy="6558455"/>
          </a:xfrm>
        </p:spPr>
        <p:txBody>
          <a:bodyPr/>
          <a:lstStyle/>
          <a:p>
            <a:pPr marL="0" indent="0">
              <a:buNone/>
            </a:pPr>
            <a:r>
              <a:rPr lang="zh-CN" altLang="zh-CN" dirty="0"/>
              <a:t>（</a:t>
            </a:r>
            <a:r>
              <a:rPr lang="en-US" altLang="zh-CN" dirty="0"/>
              <a:t>4</a:t>
            </a:r>
            <a:r>
              <a:rPr lang="zh-CN" altLang="zh-CN" dirty="0"/>
              <a:t>）然后如图</a:t>
            </a:r>
            <a:r>
              <a:rPr lang="en-US" altLang="zh-CN" dirty="0"/>
              <a:t>1.76</a:t>
            </a:r>
            <a:r>
              <a:rPr lang="zh-CN" altLang="zh-CN" dirty="0"/>
              <a:t>所示开始下载</a:t>
            </a:r>
            <a:r>
              <a:rPr lang="zh-CN" altLang="zh-CN" dirty="0" smtClean="0"/>
              <a:t>。</a:t>
            </a:r>
            <a:endParaRPr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zh-CN" altLang="en-US" dirty="0"/>
          </a:p>
        </p:txBody>
      </p:sp>
      <p:pic>
        <p:nvPicPr>
          <p:cNvPr id="4" name="图片 3" descr="../屏幕快照%202016-03-11%20下午3.20.49.png"/>
          <p:cNvPicPr/>
          <p:nvPr/>
        </p:nvPicPr>
        <p:blipFill>
          <a:blip r:embed="rId2">
            <a:extLst>
              <a:ext uri="{28A0092B-C50C-407E-A947-70E740481C1C}">
                <a14:useLocalDpi xmlns:a14="http://schemas.microsoft.com/office/drawing/2010/main" val="0"/>
              </a:ext>
            </a:extLst>
          </a:blip>
          <a:srcRect/>
          <a:stretch>
            <a:fillRect/>
          </a:stretch>
        </p:blipFill>
        <p:spPr bwMode="auto">
          <a:xfrm>
            <a:off x="3173412" y="768995"/>
            <a:ext cx="5812933" cy="2809777"/>
          </a:xfrm>
          <a:prstGeom prst="rect">
            <a:avLst/>
          </a:prstGeom>
          <a:noFill/>
          <a:ln>
            <a:noFill/>
          </a:ln>
        </p:spPr>
      </p:pic>
      <p:pic>
        <p:nvPicPr>
          <p:cNvPr id="19" name="图片 18"/>
          <p:cNvPicPr/>
          <p:nvPr/>
        </p:nvPicPr>
        <p:blipFill>
          <a:blip r:embed="rId3">
            <a:extLst>
              <a:ext uri="{28A0092B-C50C-407E-A947-70E740481C1C}">
                <a14:useLocalDpi xmlns:a14="http://schemas.microsoft.com/office/drawing/2010/main" val="0"/>
              </a:ext>
            </a:extLst>
          </a:blip>
          <a:srcRect/>
          <a:stretch>
            <a:fillRect/>
          </a:stretch>
        </p:blipFill>
        <p:spPr bwMode="auto">
          <a:xfrm>
            <a:off x="1571220" y="4234157"/>
            <a:ext cx="10047966" cy="1094587"/>
          </a:xfrm>
          <a:prstGeom prst="rect">
            <a:avLst/>
          </a:prstGeom>
          <a:noFill/>
          <a:ln>
            <a:noFill/>
          </a:ln>
        </p:spPr>
      </p:pic>
    </p:spTree>
    <p:extLst>
      <p:ext uri="{BB962C8B-B14F-4D97-AF65-F5344CB8AC3E}">
        <p14:creationId xmlns:p14="http://schemas.microsoft.com/office/powerpoint/2010/main" val="367767010"/>
      </p:ext>
    </p:extLst>
  </p:cSld>
  <p:clrMapOvr>
    <a:masterClrMapping/>
  </p:clrMapOvr>
</p:sld>
</file>

<file path=ppt/theme/theme1.xml><?xml version="1.0" encoding="utf-8"?>
<a:theme xmlns:a="http://schemas.openxmlformats.org/drawingml/2006/main" name="裁剪">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裁剪</Template>
  <TotalTime>88</TotalTime>
  <Words>5370</Words>
  <Application>Microsoft Macintosh PowerPoint</Application>
  <PresentationFormat>宽屏</PresentationFormat>
  <Paragraphs>385</Paragraphs>
  <Slides>111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111</vt:i4>
      </vt:variant>
    </vt:vector>
  </HeadingPairs>
  <TitlesOfParts>
    <vt:vector size="117" baseType="lpstr">
      <vt:lpstr>Franklin Gothic Book</vt:lpstr>
      <vt:lpstr>Times New Roman</vt:lpstr>
      <vt:lpstr>Wingdings</vt:lpstr>
      <vt:lpstr>宋体</vt:lpstr>
      <vt:lpstr>Arial</vt:lpstr>
      <vt:lpstr>裁剪</vt:lpstr>
      <vt:lpstr> Android应用程序开发教程——Android Studio版</vt:lpstr>
      <vt:lpstr>PowerPoint 演示文稿</vt:lpstr>
      <vt:lpstr>1.1什么是Android </vt:lpstr>
      <vt:lpstr> 1.1.1 Android平台的架构</vt:lpstr>
      <vt:lpstr>PowerPoint 演示文稿</vt:lpstr>
      <vt:lpstr>PowerPoint 演示文稿</vt:lpstr>
      <vt:lpstr> 1.1.2 Android操作系统的功能</vt:lpstr>
      <vt:lpstr> 1.1.2 Android操作系统的功能</vt:lpstr>
      <vt:lpstr> 1.1.2 Android操作系统的功能</vt:lpstr>
      <vt:lpstr> 1.1.2 Android操作系统的功能</vt:lpstr>
      <vt:lpstr>1.1.3 Android的分支平台 </vt:lpstr>
      <vt:lpstr>1.1.4 Android平台五大优势特色 </vt:lpstr>
      <vt:lpstr>1.2 Android Studio入门 </vt:lpstr>
      <vt:lpstr> 1.2.1 Android Studio的特点 </vt:lpstr>
      <vt:lpstr>1.2.2 Android Studio系统要求 </vt:lpstr>
      <vt:lpstr>1.2.3 Android Studio和Eclipse ADT比较 </vt:lpstr>
      <vt:lpstr>1.3 搭建Android开发环境   1.3.1下载JDK</vt:lpstr>
      <vt:lpstr>PowerPoint 演示文稿</vt:lpstr>
      <vt:lpstr>PowerPoint 演示文稿</vt:lpstr>
      <vt:lpstr>1.3.2 JDK的安装</vt:lpstr>
      <vt:lpstr>PowerPoint 演示文稿</vt:lpstr>
      <vt:lpstr>PowerPoint 演示文稿</vt:lpstr>
      <vt:lpstr>PowerPoint 演示文稿</vt:lpstr>
      <vt:lpstr>PowerPoint 演示文稿</vt:lpstr>
      <vt:lpstr>PowerPoint 演示文稿</vt:lpstr>
      <vt:lpstr>1.3.3 JDK的环境变量配置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1.3.4 Windows环境下安装Android Studio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1.3.5 Mac环境下安装Android Studio</vt:lpstr>
      <vt:lpstr>PowerPoint 演示文稿</vt:lpstr>
      <vt:lpstr>PowerPoint 演示文稿</vt:lpstr>
      <vt:lpstr>PowerPoint 演示文稿</vt:lpstr>
      <vt:lpstr>1.3.6下载、安装和配置Android SDK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1.3.7 SDK下载国内镜像</vt:lpstr>
      <vt:lpstr>PowerPoint 演示文稿</vt:lpstr>
      <vt:lpstr>设置镜像方法：</vt:lpstr>
      <vt:lpstr>PowerPoint 演示文稿</vt:lpstr>
      <vt:lpstr>PowerPoint 演示文稿</vt:lpstr>
      <vt:lpstr> 1.3.8 第一次打开Android Studio的配置</vt:lpstr>
      <vt:lpstr>PowerPoint 演示文稿</vt:lpstr>
      <vt:lpstr>PowerPoint 演示文稿</vt:lpstr>
      <vt:lpstr>PowerPoint 演示文稿</vt:lpstr>
      <vt:lpstr>PowerPoint 演示文稿</vt:lpstr>
      <vt:lpstr>PowerPoint 演示文稿</vt:lpstr>
      <vt:lpstr>1.4 Android模拟器Genymotion  1.4.1什么是Genymotion </vt:lpstr>
      <vt:lpstr> 1.4.2 Genymontion的特性 </vt:lpstr>
      <vt:lpstr>1.4.3 Genymotion运行环境要求 </vt:lpstr>
      <vt:lpstr>1.4.4 注册和下载Genymotion模拟器 </vt:lpstr>
      <vt:lpstr>PowerPoint 演示文稿</vt:lpstr>
      <vt:lpstr>PowerPoint 演示文稿</vt:lpstr>
      <vt:lpstr>PowerPoint 演示文稿</vt:lpstr>
      <vt:lpstr>PowerPoint 演示文稿</vt:lpstr>
      <vt:lpstr>PowerPoint 演示文稿</vt:lpstr>
      <vt:lpstr>PowerPoint 演示文稿</vt:lpstr>
      <vt:lpstr>1.4.5安装Genymotion模拟器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1.4.6 使用Genymotion模拟器</vt:lpstr>
      <vt:lpstr>PowerPoint 演示文稿</vt:lpstr>
      <vt:lpstr>PowerPoint 演示文稿</vt:lpstr>
      <vt:lpstr>PowerPoint 演示文稿</vt:lpstr>
      <vt:lpstr>PowerPoint 演示文稿</vt:lpstr>
      <vt:lpstr>PowerPoint 演示文稿</vt:lpstr>
      <vt:lpstr>1.4.7给Android Studio安装Genymotion插件</vt:lpstr>
      <vt:lpstr>PowerPoint 演示文稿</vt:lpstr>
      <vt:lpstr>PowerPoint 演示文稿</vt:lpstr>
      <vt:lpstr>PowerPoint 演示文稿</vt:lpstr>
      <vt:lpstr>PowerPoint 演示文稿</vt:lpstr>
      <vt:lpstr>PowerPoint 演示文稿</vt:lpstr>
      <vt:lpstr>1.5新建一个Hello World项目。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Android应用程序开发教程——Android Studio版</dc:title>
  <dc:creator>77 mar</dc:creator>
  <cp:lastModifiedBy>77 mar</cp:lastModifiedBy>
  <cp:revision>19</cp:revision>
  <dcterms:created xsi:type="dcterms:W3CDTF">2016-09-05T07:20:32Z</dcterms:created>
  <dcterms:modified xsi:type="dcterms:W3CDTF">2016-09-05T08:50:07Z</dcterms:modified>
</cp:coreProperties>
</file>